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2" r:id="rId2"/>
    <p:sldId id="257" r:id="rId3"/>
    <p:sldId id="263" r:id="rId4"/>
    <p:sldId id="264" r:id="rId5"/>
    <p:sldId id="296" r:id="rId6"/>
    <p:sldId id="295" r:id="rId7"/>
    <p:sldId id="299" r:id="rId8"/>
    <p:sldId id="262" r:id="rId9"/>
    <p:sldId id="298" r:id="rId10"/>
    <p:sldId id="258" r:id="rId11"/>
    <p:sldId id="265" r:id="rId12"/>
    <p:sldId id="270" r:id="rId13"/>
    <p:sldId id="301" r:id="rId14"/>
    <p:sldId id="275" r:id="rId15"/>
    <p:sldId id="282" r:id="rId16"/>
    <p:sldId id="284" r:id="rId17"/>
    <p:sldId id="285" r:id="rId18"/>
    <p:sldId id="286" r:id="rId19"/>
    <p:sldId id="287" r:id="rId20"/>
    <p:sldId id="288" r:id="rId21"/>
    <p:sldId id="289" r:id="rId22"/>
    <p:sldId id="302" r:id="rId23"/>
    <p:sldId id="261" r:id="rId24"/>
    <p:sldId id="297" r:id="rId25"/>
    <p:sldId id="303" r:id="rId26"/>
    <p:sldId id="305" r:id="rId27"/>
    <p:sldId id="304" r:id="rId28"/>
    <p:sldId id="309" r:id="rId29"/>
    <p:sldId id="293" r:id="rId30"/>
    <p:sldId id="310" r:id="rId31"/>
    <p:sldId id="290" r:id="rId32"/>
    <p:sldId id="294" r:id="rId3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89" d="100"/>
          <a:sy n="89" d="100"/>
        </p:scale>
        <p:origin x="-1181" y="283"/>
      </p:cViewPr>
      <p:guideLst>
        <p:guide orient="horz" pos="3158"/>
        <p:guide pos="79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5" d="100"/>
          <a:sy n="65" d="100"/>
        </p:scale>
        <p:origin x="-313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7A579-1C24-4EE8-97A5-7FAE06229048}" type="datetimeFigureOut">
              <a:rPr lang="de-DE" smtClean="0"/>
              <a:t>10.06.2021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534EC-A692-4569-B40C-0D984B026B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205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Wald in</a:t>
            </a:r>
            <a:r>
              <a:rPr lang="de-DE" baseline="0" dirty="0" smtClean="0"/>
              <a:t> Deutschland muss </a:t>
            </a:r>
            <a:r>
              <a:rPr lang="de-DE" baseline="0" dirty="0" err="1" smtClean="0"/>
              <a:t>i´min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534EC-A692-4569-B40C-0D984B026B0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8041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Ungleichaltrig</a:t>
            </a:r>
            <a:r>
              <a:rPr lang="de-DE" dirty="0" smtClean="0"/>
              <a:t>: Besonders wichtig Tanne: kann jahrzehntelang im Schatten stehen und</a:t>
            </a:r>
            <a:r>
              <a:rPr lang="de-DE" baseline="0" dirty="0" smtClean="0"/>
              <a:t> füllt dann Lücken rasch</a:t>
            </a:r>
            <a:endParaRPr lang="de-DE" dirty="0" smtClean="0"/>
          </a:p>
          <a:p>
            <a:r>
              <a:rPr lang="de-DE" dirty="0" smtClean="0"/>
              <a:t>Bergmischwald: Fichte, Tanne,</a:t>
            </a:r>
            <a:r>
              <a:rPr lang="de-DE" baseline="0" dirty="0" smtClean="0"/>
              <a:t> Buche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534EC-A692-4569-B40C-0D984B026B0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2608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Laut Landwirtschaftsministerium müssen für einen Hektar Hauptbestand zwischen 6700 bis 8000 Rotbuchen gepflanzt werden. Die 30 Mio. Setzlinge reichen also für gut 4000 ha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534EC-A692-4569-B40C-0D984B026B05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794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Laut Landwirtschaftsministerium müssen für einen Hektar Hauptbestand zwischen 6700 bis 8000 Rotbuchen gepflanzt werden. Die 30 Mio. Setzlinge reichen also für gut 4000 ha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534EC-A692-4569-B40C-0D984B026B05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794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30</a:t>
            </a:r>
            <a:r>
              <a:rPr lang="de-DE" baseline="0" dirty="0" smtClean="0"/>
              <a:t> ha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534EC-A692-4569-B40C-0D984B026B0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4905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https://www.sdw.de/waldwissen/wald-faq/index.html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534EC-A692-4569-B40C-0D984B026B0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2661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https://www.sdw.de/waldwissen/wald-faq/index.html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534EC-A692-4569-B40C-0D984B026B0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2661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https://www.sdw.de/waldwissen/wald-faq/index.html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534EC-A692-4569-B40C-0D984B026B0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2661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https://www.sdw.de/waldwissen/wald-faq/index.html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534EC-A692-4569-B40C-0D984B026B0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2661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534EC-A692-4569-B40C-0D984B026B0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1573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Waldwissen.net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534EC-A692-4569-B40C-0D984B026B0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4617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Waldwissen.net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534EC-A692-4569-B40C-0D984B026B0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4617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102856" y="72008"/>
            <a:ext cx="483152" cy="6206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2483768" y="30349"/>
            <a:ext cx="483152" cy="62068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4716016" y="6561"/>
            <a:ext cx="483152" cy="62068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7020272" y="0"/>
            <a:ext cx="483152" cy="620688"/>
          </a:xfrm>
          <a:prstGeom prst="rect">
            <a:avLst/>
          </a:prstGeom>
        </p:spPr>
      </p:pic>
      <p:sp>
        <p:nvSpPr>
          <p:cNvPr id="12" name="Textfeld 11"/>
          <p:cNvSpPr txBox="1"/>
          <p:nvPr userDrawn="1"/>
        </p:nvSpPr>
        <p:spPr>
          <a:xfrm>
            <a:off x="683568" y="188214"/>
            <a:ext cx="1082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Übersicht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feld 12"/>
          <p:cNvSpPr txBox="1"/>
          <p:nvPr userDrawn="1"/>
        </p:nvSpPr>
        <p:spPr>
          <a:xfrm>
            <a:off x="7524328" y="188640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Waldschutz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feld 15"/>
          <p:cNvSpPr txBox="1"/>
          <p:nvPr userDrawn="1"/>
        </p:nvSpPr>
        <p:spPr>
          <a:xfrm>
            <a:off x="2987824" y="188640"/>
            <a:ext cx="158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Schutzfunktion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5292080" y="188640"/>
            <a:ext cx="1551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Naturgefahren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36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FE0D6F-835D-4506-BB00-DE5FCBFB520F}" type="datetimeFigureOut">
              <a:rPr lang="de-DE" smtClean="0"/>
              <a:t>10.06.2021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9F0BA-2E93-49C3-8AAC-F2E544C5FF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874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FE0D6F-835D-4506-BB00-DE5FCBFB520F}" type="datetimeFigureOut">
              <a:rPr lang="de-DE" smtClean="0"/>
              <a:t>10.06.2021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9F0BA-2E93-49C3-8AAC-F2E544C5FF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360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FE0D6F-835D-4506-BB00-DE5FCBFB520F}" type="datetimeFigureOut">
              <a:rPr lang="de-DE" smtClean="0"/>
              <a:t>10.06.2021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9F0BA-2E93-49C3-8AAC-F2E544C5FFFB}" type="slidenum">
              <a:rPr lang="de-DE" smtClean="0"/>
              <a:t>‹Nr.›</a:t>
            </a:fld>
            <a:endParaRPr lang="de-DE"/>
          </a:p>
        </p:txBody>
      </p:sp>
      <p:pic>
        <p:nvPicPr>
          <p:cNvPr id="23" name="Grafik 2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102856" y="72008"/>
            <a:ext cx="483152" cy="620688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2483768" y="30349"/>
            <a:ext cx="483152" cy="620688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4716016" y="6561"/>
            <a:ext cx="483152" cy="620688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7020272" y="0"/>
            <a:ext cx="483152" cy="620688"/>
          </a:xfrm>
          <a:prstGeom prst="rect">
            <a:avLst/>
          </a:prstGeom>
        </p:spPr>
      </p:pic>
      <p:sp>
        <p:nvSpPr>
          <p:cNvPr id="27" name="Textfeld 26"/>
          <p:cNvSpPr txBox="1"/>
          <p:nvPr userDrawn="1"/>
        </p:nvSpPr>
        <p:spPr>
          <a:xfrm>
            <a:off x="683568" y="188214"/>
            <a:ext cx="1082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Übersicht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feld 27"/>
          <p:cNvSpPr txBox="1"/>
          <p:nvPr userDrawn="1"/>
        </p:nvSpPr>
        <p:spPr>
          <a:xfrm>
            <a:off x="7524328" y="188640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Waldschutz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feld 28"/>
          <p:cNvSpPr txBox="1"/>
          <p:nvPr userDrawn="1"/>
        </p:nvSpPr>
        <p:spPr>
          <a:xfrm>
            <a:off x="2987824" y="188640"/>
            <a:ext cx="158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Schutzfunktion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Textfeld 29"/>
          <p:cNvSpPr txBox="1"/>
          <p:nvPr userDrawn="1"/>
        </p:nvSpPr>
        <p:spPr>
          <a:xfrm>
            <a:off x="5292080" y="188640"/>
            <a:ext cx="1551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Naturgefahren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5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FE0D6F-835D-4506-BB00-DE5FCBFB520F}" type="datetimeFigureOut">
              <a:rPr lang="de-DE" smtClean="0"/>
              <a:t>10.06.2021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9F0BA-2E93-49C3-8AAC-F2E544C5FFFB}" type="slidenum">
              <a:rPr lang="de-DE" smtClean="0"/>
              <a:t>‹Nr.›</a:t>
            </a:fld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102856" y="72008"/>
            <a:ext cx="483152" cy="620688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2483768" y="30349"/>
            <a:ext cx="483152" cy="620688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4716016" y="6561"/>
            <a:ext cx="483152" cy="620688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7020272" y="0"/>
            <a:ext cx="483152" cy="620688"/>
          </a:xfrm>
          <a:prstGeom prst="rect">
            <a:avLst/>
          </a:prstGeom>
        </p:spPr>
      </p:pic>
      <p:sp>
        <p:nvSpPr>
          <p:cNvPr id="19" name="Textfeld 18"/>
          <p:cNvSpPr txBox="1"/>
          <p:nvPr userDrawn="1"/>
        </p:nvSpPr>
        <p:spPr>
          <a:xfrm>
            <a:off x="683568" y="188214"/>
            <a:ext cx="1082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Übersicht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feld 19"/>
          <p:cNvSpPr txBox="1"/>
          <p:nvPr userDrawn="1"/>
        </p:nvSpPr>
        <p:spPr>
          <a:xfrm>
            <a:off x="7524328" y="188640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Waldschutz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extfeld 22"/>
          <p:cNvSpPr txBox="1"/>
          <p:nvPr userDrawn="1"/>
        </p:nvSpPr>
        <p:spPr>
          <a:xfrm>
            <a:off x="2987824" y="188640"/>
            <a:ext cx="158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Schutzfunktion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feld 23"/>
          <p:cNvSpPr txBox="1"/>
          <p:nvPr userDrawn="1"/>
        </p:nvSpPr>
        <p:spPr>
          <a:xfrm>
            <a:off x="5292080" y="188640"/>
            <a:ext cx="1551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Naturgefahren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46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FE0D6F-835D-4506-BB00-DE5FCBFB520F}" type="datetimeFigureOut">
              <a:rPr lang="de-DE" smtClean="0"/>
              <a:t>10.06.2021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9F0BA-2E93-49C3-8AAC-F2E544C5FF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2312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FE0D6F-835D-4506-BB00-DE5FCBFB520F}" type="datetimeFigureOut">
              <a:rPr lang="de-DE" smtClean="0"/>
              <a:t>10.06.2021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9F0BA-2E93-49C3-8AAC-F2E544C5FF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82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FE0D6F-835D-4506-BB00-DE5FCBFB520F}" type="datetimeFigureOut">
              <a:rPr lang="de-DE" smtClean="0"/>
              <a:t>10.06.2021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9F0BA-2E93-49C3-8AAC-F2E544C5FF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283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FE0D6F-835D-4506-BB00-DE5FCBFB520F}" type="datetimeFigureOut">
              <a:rPr lang="de-DE" smtClean="0"/>
              <a:t>10.06.2021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9F0BA-2E93-49C3-8AAC-F2E544C5FF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648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FE0D6F-835D-4506-BB00-DE5FCBFB520F}" type="datetimeFigureOut">
              <a:rPr lang="de-DE" smtClean="0"/>
              <a:t>10.06.2021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9F0BA-2E93-49C3-8AAC-F2E544C5FF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779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FE0D6F-835D-4506-BB00-DE5FCBFB520F}" type="datetimeFigureOut">
              <a:rPr lang="de-DE" smtClean="0"/>
              <a:t>10.06.2021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9F0BA-2E93-49C3-8AAC-F2E544C5FF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859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24805" y="5385371"/>
            <a:ext cx="9129811" cy="1527397"/>
            <a:chOff x="24805" y="5385371"/>
            <a:chExt cx="9129811" cy="1527397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16"/>
            <a:stretch/>
          </p:blipFill>
          <p:spPr>
            <a:xfrm>
              <a:off x="24805" y="5404789"/>
              <a:ext cx="3240360" cy="1507979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16"/>
            <a:stretch/>
          </p:blipFill>
          <p:spPr>
            <a:xfrm>
              <a:off x="2123728" y="5404789"/>
              <a:ext cx="3240360" cy="1507979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16"/>
            <a:stretch/>
          </p:blipFill>
          <p:spPr>
            <a:xfrm>
              <a:off x="4309864" y="5385371"/>
              <a:ext cx="3240360" cy="1507979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016" b="8616"/>
            <a:stretch/>
          </p:blipFill>
          <p:spPr>
            <a:xfrm>
              <a:off x="6886872" y="5404789"/>
              <a:ext cx="2267744" cy="15079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204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8.wdp"/><Relationship Id="rId5" Type="http://schemas.openxmlformats.org/officeDocument/2006/relationships/image" Target="../media/image6.png"/><Relationship Id="rId10" Type="http://schemas.openxmlformats.org/officeDocument/2006/relationships/image" Target="../media/image29.png"/><Relationship Id="rId4" Type="http://schemas.microsoft.com/office/2007/relationships/hdphoto" Target="../media/hdphoto1.wdp"/><Relationship Id="rId9" Type="http://schemas.openxmlformats.org/officeDocument/2006/relationships/image" Target="../media/image28.png"/><Relationship Id="rId1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9.wdp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1.wdp"/><Relationship Id="rId7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microsoft.com/office/2007/relationships/hdphoto" Target="../media/hdphoto5.wdp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de-DE" dirty="0" smtClean="0"/>
              <a:t>Wald und Naturgefahren</a:t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sz="2800" dirty="0" smtClean="0"/>
              <a:t>wie kann darauf reagiert werden?</a:t>
            </a:r>
            <a:br>
              <a:rPr lang="de-DE" sz="2800" dirty="0" smtClean="0"/>
            </a:br>
            <a:r>
              <a:rPr lang="de-DE" sz="2400" dirty="0" smtClean="0"/>
              <a:t>Inga Beck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de-DE" sz="2400" i="1" dirty="0" smtClean="0">
                <a:solidFill>
                  <a:schemeClr val="bg1">
                    <a:lumMod val="50000"/>
                  </a:schemeClr>
                </a:solidFill>
              </a:rPr>
              <a:t>Workshop-Reihe Allianz der Alpen:</a:t>
            </a:r>
            <a:br>
              <a:rPr lang="de-DE" sz="2400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</a:rPr>
              <a:t>Wald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– eine facettenreiche Ressource der Alpen</a:t>
            </a:r>
            <a:r>
              <a:rPr lang="de-DE" sz="2400" i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e-DE" sz="2400" i="1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de-DE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5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800200" y="692696"/>
            <a:ext cx="5580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dirty="0"/>
              <a:t>Wald </a:t>
            </a:r>
            <a:r>
              <a:rPr lang="de-AT" sz="2800" b="1" dirty="0" smtClean="0"/>
              <a:t>– Schutzfunktion</a:t>
            </a:r>
            <a:endParaRPr lang="de-DE" sz="2800" b="1" dirty="0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2483768" y="30349"/>
            <a:ext cx="483152" cy="620688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2987824" y="188640"/>
            <a:ext cx="158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Schutzfunktion</a:t>
            </a:r>
            <a:endParaRPr lang="de-DE" dirty="0"/>
          </a:p>
        </p:txBody>
      </p:sp>
      <p:sp>
        <p:nvSpPr>
          <p:cNvPr id="25" name="Rechteck 24"/>
          <p:cNvSpPr/>
          <p:nvPr/>
        </p:nvSpPr>
        <p:spPr>
          <a:xfrm>
            <a:off x="683568" y="1585823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Schutzwald:</a:t>
            </a:r>
          </a:p>
          <a:p>
            <a:r>
              <a:rPr lang="de-DE" dirty="0" smtClean="0"/>
              <a:t>Der </a:t>
            </a:r>
            <a:r>
              <a:rPr lang="de-DE" dirty="0"/>
              <a:t>Schutzwaldbegriff wurde </a:t>
            </a:r>
            <a:r>
              <a:rPr lang="de-DE" dirty="0" smtClean="0"/>
              <a:t>1852 </a:t>
            </a:r>
            <a:r>
              <a:rPr lang="de-DE" dirty="0"/>
              <a:t>im ersten Forstgesetz für Bayern </a:t>
            </a:r>
            <a:r>
              <a:rPr lang="de-DE" dirty="0" smtClean="0"/>
              <a:t>definiert:</a:t>
            </a:r>
          </a:p>
          <a:p>
            <a:r>
              <a:rPr lang="de-DE" b="1" dirty="0"/>
              <a:t>Der Artikel 10 Absatz 1 des Waldgesetzes für Bayern </a:t>
            </a:r>
            <a:endParaRPr lang="de-DE" b="1" dirty="0" smtClean="0"/>
          </a:p>
          <a:p>
            <a:endParaRPr lang="de-DE" b="1" dirty="0" smtClean="0"/>
          </a:p>
          <a:p>
            <a:r>
              <a:rPr lang="de-DE" dirty="0" smtClean="0"/>
              <a:t>Schutzwald </a:t>
            </a:r>
            <a:r>
              <a:rPr lang="de-DE" dirty="0"/>
              <a:t>ist </a:t>
            </a:r>
            <a:r>
              <a:rPr lang="de-DE" dirty="0" smtClean="0"/>
              <a:t>Wald: </a:t>
            </a:r>
            <a:endParaRPr lang="de-DE" dirty="0"/>
          </a:p>
          <a:p>
            <a:r>
              <a:rPr lang="de-DE" dirty="0"/>
              <a:t> </a:t>
            </a:r>
            <a:r>
              <a:rPr lang="de-DE" dirty="0" smtClean="0"/>
              <a:t>        In </a:t>
            </a:r>
            <a:r>
              <a:rPr lang="de-DE" dirty="0"/>
              <a:t>den Hoch- und Kammlagen der Alpen und der </a:t>
            </a:r>
            <a:r>
              <a:rPr lang="de-DE" dirty="0" smtClean="0"/>
              <a:t>Mittelgebirge</a:t>
            </a:r>
          </a:p>
          <a:p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      Auf Standorten</a:t>
            </a:r>
            <a:r>
              <a:rPr lang="de-DE" dirty="0"/>
              <a:t>,</a:t>
            </a:r>
            <a:r>
              <a:rPr lang="de-DE" dirty="0" smtClean="0"/>
              <a:t> […] die stark </a:t>
            </a:r>
            <a:r>
              <a:rPr lang="de-DE" dirty="0"/>
              <a:t>erosionsgefährdet </a:t>
            </a:r>
            <a:r>
              <a:rPr lang="de-DE" dirty="0" smtClean="0"/>
              <a:t>sind</a:t>
            </a:r>
          </a:p>
          <a:p>
            <a:endParaRPr lang="de-DE" dirty="0"/>
          </a:p>
          <a:p>
            <a:r>
              <a:rPr lang="de-DE" dirty="0" smtClean="0"/>
              <a:t>         Der </a:t>
            </a:r>
            <a:r>
              <a:rPr lang="de-DE" dirty="0"/>
              <a:t>dazu dient, Lawinen, Felsstürzen, Steinschlägen, </a:t>
            </a:r>
            <a:r>
              <a:rPr lang="de-DE" dirty="0" smtClean="0"/>
              <a:t>Rutschungen  </a:t>
            </a:r>
          </a:p>
          <a:p>
            <a:r>
              <a:rPr lang="de-DE" dirty="0"/>
              <a:t> </a:t>
            </a:r>
            <a:r>
              <a:rPr lang="de-DE" dirty="0" smtClean="0"/>
              <a:t>        Hochwassern […] vorzubeugen</a:t>
            </a:r>
            <a:endParaRPr lang="de-DE" dirty="0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28030" y="2996952"/>
            <a:ext cx="359420" cy="461734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27584" y="3543330"/>
            <a:ext cx="359420" cy="461734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27584" y="4119394"/>
            <a:ext cx="359420" cy="46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9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800200" y="692696"/>
            <a:ext cx="612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dirty="0"/>
              <a:t>Wald </a:t>
            </a:r>
            <a:r>
              <a:rPr lang="de-AT" sz="2800" b="1" dirty="0" smtClean="0"/>
              <a:t>– Schutz vor Lawinen</a:t>
            </a:r>
            <a:endParaRPr lang="de-DE" sz="2800" b="1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2483768" y="30349"/>
            <a:ext cx="483152" cy="620688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2987824" y="188640"/>
            <a:ext cx="158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Schutzfunktion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899592" y="1567696"/>
            <a:ext cx="1432959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      </a:t>
            </a:r>
            <a:r>
              <a:rPr lang="de-DE" dirty="0" smtClean="0"/>
              <a:t>Hoher </a:t>
            </a:r>
            <a:r>
              <a:rPr lang="de-DE" dirty="0"/>
              <a:t>Anteil an Fichten und Tannen von </a:t>
            </a:r>
            <a:r>
              <a:rPr lang="de-DE" dirty="0" smtClean="0"/>
              <a:t>Vorteil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       </a:t>
            </a:r>
            <a:r>
              <a:rPr lang="de-DE" dirty="0" smtClean="0"/>
              <a:t>Nadeln halten gefallenen Schnee </a:t>
            </a:r>
            <a:r>
              <a:rPr lang="de-DE" dirty="0"/>
              <a:t>in den Baumkronen </a:t>
            </a:r>
            <a:endParaRPr lang="de-DE" dirty="0" smtClean="0"/>
          </a:p>
          <a:p>
            <a:r>
              <a:rPr lang="de-DE" dirty="0" smtClean="0">
                <a:sym typeface="Wingdings" panose="05000000000000000000" pitchFamily="2" charset="2"/>
              </a:rPr>
              <a:t>       </a:t>
            </a:r>
            <a:r>
              <a:rPr lang="de-DE" dirty="0" smtClean="0"/>
              <a:t>Dieser </a:t>
            </a:r>
            <a:r>
              <a:rPr lang="de-DE" dirty="0"/>
              <a:t>verdunstet dort oder fällt verzögert und schubweise zu </a:t>
            </a:r>
            <a:r>
              <a:rPr lang="de-DE" dirty="0" smtClean="0"/>
              <a:t>Boden</a:t>
            </a:r>
          </a:p>
          <a:p>
            <a:endParaRPr lang="de-DE" sz="1600" dirty="0" smtClean="0"/>
          </a:p>
          <a:p>
            <a:r>
              <a:rPr lang="de-DE" dirty="0" smtClean="0"/>
              <a:t>      Im </a:t>
            </a:r>
            <a:r>
              <a:rPr lang="de-DE" dirty="0"/>
              <a:t>Wald bläst der Wind weniger stark als auf </a:t>
            </a:r>
            <a:r>
              <a:rPr lang="de-DE" dirty="0" smtClean="0"/>
              <a:t>Freiflächen 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       </a:t>
            </a:r>
            <a:r>
              <a:rPr lang="de-DE" dirty="0" smtClean="0"/>
              <a:t>Es kommt seltener zu </a:t>
            </a:r>
            <a:r>
              <a:rPr lang="de-DE" dirty="0"/>
              <a:t>labilen </a:t>
            </a:r>
            <a:r>
              <a:rPr lang="de-DE" dirty="0" smtClean="0"/>
              <a:t>Schneeansammlungen</a:t>
            </a:r>
          </a:p>
          <a:p>
            <a:endParaRPr lang="de-DE" sz="1600" dirty="0" smtClean="0"/>
          </a:p>
          <a:p>
            <a:r>
              <a:rPr lang="de-DE" sz="1600" dirty="0" smtClean="0"/>
              <a:t>      </a:t>
            </a:r>
            <a:r>
              <a:rPr lang="de-DE" dirty="0" smtClean="0"/>
              <a:t>Schneedecke </a:t>
            </a:r>
            <a:r>
              <a:rPr lang="de-DE" dirty="0"/>
              <a:t>durch die Bäume festgehalten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/>
              <a:t/>
            </a:r>
            <a:br>
              <a:rPr lang="de-DE" sz="1600" dirty="0"/>
            </a:br>
            <a:endParaRPr lang="de-DE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84984"/>
            <a:ext cx="255824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40850" y="1563896"/>
            <a:ext cx="359420" cy="46173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40850" y="2679234"/>
            <a:ext cx="359420" cy="46173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27584" y="3471322"/>
            <a:ext cx="359420" cy="46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0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800200" y="692696"/>
            <a:ext cx="5580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dirty="0"/>
              <a:t>Wald </a:t>
            </a:r>
            <a:r>
              <a:rPr lang="de-AT" sz="2800" b="1" dirty="0" smtClean="0"/>
              <a:t>– Schutz vor Steinschlag</a:t>
            </a:r>
            <a:endParaRPr lang="de-DE" sz="2800" b="1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2483768" y="30349"/>
            <a:ext cx="483152" cy="620688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2987824" y="188640"/>
            <a:ext cx="158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Schutzfunktion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161574" y="1556792"/>
            <a:ext cx="143295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Rückhalt von </a:t>
            </a:r>
            <a:r>
              <a:rPr lang="de-DE" dirty="0" err="1" smtClean="0"/>
              <a:t>Felsbröcken</a:t>
            </a:r>
            <a:endParaRPr lang="de-DE" dirty="0" smtClean="0"/>
          </a:p>
          <a:p>
            <a:endParaRPr lang="de-DE" sz="1600" dirty="0" smtClean="0"/>
          </a:p>
          <a:p>
            <a:endParaRPr lang="de-DE" sz="1600" dirty="0"/>
          </a:p>
          <a:p>
            <a:r>
              <a:rPr lang="de-DE" dirty="0" smtClean="0"/>
              <a:t>Besonders wichtig bei e. g. Straßen</a:t>
            </a:r>
            <a:endParaRPr lang="de-DE" dirty="0"/>
          </a:p>
          <a:p>
            <a:endParaRPr lang="de-DE" sz="1600" dirty="0" smtClean="0"/>
          </a:p>
          <a:p>
            <a:endParaRPr lang="de-DE" sz="1600" dirty="0"/>
          </a:p>
          <a:p>
            <a:r>
              <a:rPr lang="de-DE" dirty="0" smtClean="0"/>
              <a:t>Stammzahlreiche Wälder mit dichten Unterholz</a:t>
            </a:r>
          </a:p>
          <a:p>
            <a:r>
              <a:rPr lang="de-DE" dirty="0" smtClean="0"/>
              <a:t>besonders wichtig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246" y="1484784"/>
            <a:ext cx="2430132" cy="224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8" b="11643"/>
          <a:stretch/>
        </p:blipFill>
        <p:spPr bwMode="auto">
          <a:xfrm>
            <a:off x="4634938" y="3933056"/>
            <a:ext cx="3960440" cy="139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7092280" y="3525247"/>
            <a:ext cx="15609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>
                <a:solidFill>
                  <a:schemeClr val="bg1"/>
                </a:solidFill>
              </a:rPr>
              <a:t>Quelle: Robert Proksch</a:t>
            </a:r>
            <a:endParaRPr lang="de-DE" sz="1050" dirty="0">
              <a:solidFill>
                <a:schemeClr val="bg1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28030" y="1577881"/>
            <a:ext cx="359420" cy="46173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27584" y="2319194"/>
            <a:ext cx="359420" cy="46173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27584" y="3183290"/>
            <a:ext cx="359420" cy="4617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02591"/>
            <a:ext cx="1230336" cy="109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31" y="3867728"/>
            <a:ext cx="2210413" cy="131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79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800200" y="692696"/>
            <a:ext cx="5580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dirty="0"/>
              <a:t>Wald </a:t>
            </a:r>
            <a:r>
              <a:rPr lang="de-AT" sz="2800" b="1" dirty="0" smtClean="0"/>
              <a:t>– Schutz vor Hochwasser</a:t>
            </a:r>
            <a:endParaRPr lang="de-DE" sz="2800" b="1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2483768" y="30349"/>
            <a:ext cx="483152" cy="620688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2987824" y="188640"/>
            <a:ext cx="158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Schutzfunktion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115616" y="1552724"/>
            <a:ext cx="14329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Wald </a:t>
            </a:r>
            <a:r>
              <a:rPr lang="de-DE" dirty="0"/>
              <a:t>wirkt auf den Wasserabfluss verzögernd </a:t>
            </a:r>
            <a:endParaRPr lang="de-DE" dirty="0" smtClean="0"/>
          </a:p>
          <a:p>
            <a:r>
              <a:rPr lang="de-DE" dirty="0" smtClean="0"/>
              <a:t> und </a:t>
            </a:r>
            <a:r>
              <a:rPr lang="de-DE" dirty="0"/>
              <a:t>auf den Wasserhaushalt </a:t>
            </a:r>
            <a:r>
              <a:rPr lang="de-DE" dirty="0" smtClean="0"/>
              <a:t>ausgleichend</a:t>
            </a:r>
          </a:p>
          <a:p>
            <a:endParaRPr lang="de-DE" dirty="0" smtClean="0"/>
          </a:p>
          <a:p>
            <a:r>
              <a:rPr lang="de-DE" dirty="0" smtClean="0"/>
              <a:t> Bäume </a:t>
            </a:r>
            <a:r>
              <a:rPr lang="de-DE" dirty="0"/>
              <a:t>fangen in </a:t>
            </a:r>
            <a:r>
              <a:rPr lang="de-DE" dirty="0" smtClean="0"/>
              <a:t>Kronen </a:t>
            </a:r>
            <a:r>
              <a:rPr lang="de-DE" dirty="0"/>
              <a:t>die Niederschläge </a:t>
            </a:r>
            <a:r>
              <a:rPr lang="de-DE" dirty="0" smtClean="0"/>
              <a:t>auf</a:t>
            </a:r>
          </a:p>
          <a:p>
            <a:endParaRPr lang="de-DE" dirty="0" smtClean="0"/>
          </a:p>
          <a:p>
            <a:r>
              <a:rPr lang="de-DE" dirty="0" smtClean="0"/>
              <a:t> Wald verhindert Erosion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        weniger</a:t>
            </a:r>
            <a:r>
              <a:rPr lang="de-DE" dirty="0" smtClean="0"/>
              <a:t> Überschwemmungen kommt</a:t>
            </a:r>
            <a:endParaRPr lang="de-DE" dirty="0"/>
          </a:p>
          <a:p>
            <a:endParaRPr 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5732862" y="1552724"/>
            <a:ext cx="3294899" cy="1984565"/>
            <a:chOff x="1748033" y="2348880"/>
            <a:chExt cx="4447027" cy="272318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33" r="37973"/>
            <a:stretch/>
          </p:blipFill>
          <p:spPr bwMode="auto">
            <a:xfrm>
              <a:off x="1748033" y="2348880"/>
              <a:ext cx="4447027" cy="2723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feld 6"/>
            <p:cNvSpPr txBox="1"/>
            <p:nvPr/>
          </p:nvSpPr>
          <p:spPr>
            <a:xfrm>
              <a:off x="4080521" y="4706924"/>
              <a:ext cx="2114538" cy="348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 smtClean="0">
                  <a:solidFill>
                    <a:schemeClr val="bg1"/>
                  </a:solidFill>
                </a:rPr>
                <a:t>Quelle: waldwissen.net</a:t>
              </a:r>
              <a:endParaRPr lang="de-DE" sz="1050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27584" y="1542371"/>
            <a:ext cx="359420" cy="46173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41413" y="2447380"/>
            <a:ext cx="359420" cy="46173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44676" y="2996952"/>
            <a:ext cx="359420" cy="46173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28030" y="3933056"/>
            <a:ext cx="359420" cy="46173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187624" y="3895888"/>
            <a:ext cx="6700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Am besten erfüllen diesen Hochwasserschutz intakte </a:t>
            </a:r>
            <a:r>
              <a:rPr lang="de-DE" dirty="0" smtClean="0"/>
              <a:t>Wälder:</a:t>
            </a:r>
            <a:endParaRPr lang="de-DE" dirty="0"/>
          </a:p>
          <a:p>
            <a:r>
              <a:rPr lang="de-DE" dirty="0"/>
              <a:t>Ein lockerer, gut durchwurzelter Waldboden </a:t>
            </a:r>
            <a:r>
              <a:rPr lang="de-DE" dirty="0" smtClean="0"/>
              <a:t>agiert wie </a:t>
            </a:r>
            <a:r>
              <a:rPr lang="de-DE" dirty="0"/>
              <a:t>ein Schwamm </a:t>
            </a:r>
          </a:p>
          <a:p>
            <a:r>
              <a:rPr lang="de-DE" dirty="0" smtClean="0"/>
              <a:t>und kann große </a:t>
            </a:r>
            <a:r>
              <a:rPr lang="de-DE" dirty="0"/>
              <a:t>Mengen an Niederschlagswasser </a:t>
            </a:r>
            <a:r>
              <a:rPr lang="de-DE" dirty="0" smtClean="0"/>
              <a:t>speichern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637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800200" y="692696"/>
            <a:ext cx="5580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dirty="0"/>
              <a:t>Wald </a:t>
            </a:r>
            <a:r>
              <a:rPr lang="de-AT" sz="2800" b="1" dirty="0" smtClean="0"/>
              <a:t>– Schutzfunktion</a:t>
            </a:r>
            <a:endParaRPr lang="de-DE" sz="2800" b="1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2483768" y="30349"/>
            <a:ext cx="483152" cy="620688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2987824" y="188640"/>
            <a:ext cx="158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Schutzfunktion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56" y="1772816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88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4716016" y="6561"/>
            <a:ext cx="483152" cy="62068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292080" y="188640"/>
            <a:ext cx="1551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Naturgefahren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1800200" y="692696"/>
            <a:ext cx="5580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dirty="0"/>
              <a:t>Wald </a:t>
            </a:r>
            <a:r>
              <a:rPr lang="de-AT" sz="2800" b="1" dirty="0" smtClean="0"/>
              <a:t>– Naturgefahren</a:t>
            </a:r>
            <a:endParaRPr lang="de-DE" sz="2800" b="1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196752"/>
            <a:ext cx="2859416" cy="334243"/>
          </a:xfrm>
        </p:spPr>
        <p:txBody>
          <a:bodyPr/>
          <a:lstStyle/>
          <a:p>
            <a:pPr marL="0" indent="0" algn="ctr">
              <a:buNone/>
            </a:pPr>
            <a:r>
              <a:rPr lang="de-DE" sz="2000" b="1" dirty="0" smtClean="0"/>
              <a:t>Externe Einflüsse</a:t>
            </a:r>
            <a:endParaRPr lang="de-DE" sz="2000" b="1" dirty="0"/>
          </a:p>
        </p:txBody>
      </p:sp>
      <p:sp>
        <p:nvSpPr>
          <p:cNvPr id="3" name="Pfeil nach unten 2"/>
          <p:cNvSpPr/>
          <p:nvPr/>
        </p:nvSpPr>
        <p:spPr>
          <a:xfrm>
            <a:off x="2123728" y="1766689"/>
            <a:ext cx="501703" cy="1833700"/>
          </a:xfrm>
          <a:prstGeom prst="downArrow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38" b="90000" l="0" r="63203">
                        <a14:foregroundMark x1="34844" y1="62969" x2="34844" y2="62969"/>
                        <a14:foregroundMark x1="55313" y1="22969" x2="55313" y2="22969"/>
                        <a14:foregroundMark x1="54375" y1="17031" x2="60625" y2="34219"/>
                        <a14:foregroundMark x1="59453" y1="61563" x2="63203" y2="61094"/>
                        <a14:foregroundMark x1="33438" y1="64375" x2="39063" y2="65313"/>
                        <a14:foregroundMark x1="61328" y1="16094" x2="58984" y2="3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885"/>
          <a:stretch/>
        </p:blipFill>
        <p:spPr>
          <a:xfrm>
            <a:off x="1259632" y="3698973"/>
            <a:ext cx="2239226" cy="1746251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323528" y="1588658"/>
            <a:ext cx="20882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/>
              <a:t>Schnee</a:t>
            </a:r>
          </a:p>
          <a:p>
            <a:r>
              <a:rPr lang="de-DE" sz="1600" dirty="0"/>
              <a:t>Humusschwund</a:t>
            </a:r>
          </a:p>
          <a:p>
            <a:r>
              <a:rPr lang="de-DE" sz="1600" dirty="0">
                <a:sym typeface="Wingdings" panose="05000000000000000000" pitchFamily="2" charset="2"/>
              </a:rPr>
              <a:t>Sturm</a:t>
            </a:r>
          </a:p>
          <a:p>
            <a:r>
              <a:rPr lang="de-DE" sz="1600" dirty="0" smtClean="0"/>
              <a:t>Schädlinge</a:t>
            </a:r>
          </a:p>
          <a:p>
            <a:r>
              <a:rPr lang="de-DE" sz="1600" dirty="0" smtClean="0">
                <a:sym typeface="Wingdings" panose="05000000000000000000" pitchFamily="2" charset="2"/>
              </a:rPr>
              <a:t>Waldbrand</a:t>
            </a:r>
          </a:p>
          <a:p>
            <a:r>
              <a:rPr lang="de-DE" sz="1600" dirty="0" smtClean="0">
                <a:sym typeface="Wingdings" panose="05000000000000000000" pitchFamily="2" charset="2"/>
              </a:rPr>
              <a:t>Starkniederschläge</a:t>
            </a:r>
          </a:p>
          <a:p>
            <a:r>
              <a:rPr lang="de-DE" sz="1600" dirty="0" smtClean="0"/>
              <a:t>Schalenwildbestände</a:t>
            </a:r>
          </a:p>
          <a:p>
            <a:r>
              <a:rPr lang="de-DE" sz="1600" dirty="0" smtClean="0"/>
              <a:t>Waldweide</a:t>
            </a:r>
          </a:p>
          <a:p>
            <a:r>
              <a:rPr lang="de-DE" sz="1600" dirty="0" smtClean="0"/>
              <a:t>Abholzung</a:t>
            </a:r>
            <a:endParaRPr lang="de-DE" sz="1600" dirty="0"/>
          </a:p>
        </p:txBody>
      </p:sp>
      <p:sp>
        <p:nvSpPr>
          <p:cNvPr id="14" name="Inhaltsplatzhalter 1"/>
          <p:cNvSpPr txBox="1">
            <a:spLocks/>
          </p:cNvSpPr>
          <p:nvPr/>
        </p:nvSpPr>
        <p:spPr>
          <a:xfrm>
            <a:off x="3160548" y="2349296"/>
            <a:ext cx="2859416" cy="33424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400" b="1" dirty="0" smtClean="0">
                <a:solidFill>
                  <a:srgbClr val="FF0000"/>
                </a:solidFill>
              </a:rPr>
              <a:t>Klimawandel</a:t>
            </a: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59666" y="3356992"/>
            <a:ext cx="854385" cy="110243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319" y="4080758"/>
            <a:ext cx="567985" cy="111165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97" y="3692185"/>
            <a:ext cx="821730" cy="1195243"/>
          </a:xfrm>
          <a:prstGeom prst="rect">
            <a:avLst/>
          </a:prstGeom>
        </p:spPr>
      </p:pic>
      <p:sp>
        <p:nvSpPr>
          <p:cNvPr id="18" name="Pfeil nach unten 17"/>
          <p:cNvSpPr/>
          <p:nvPr/>
        </p:nvSpPr>
        <p:spPr>
          <a:xfrm rot="16200000">
            <a:off x="4321149" y="3630156"/>
            <a:ext cx="501703" cy="2160240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3660837" y="4525915"/>
            <a:ext cx="158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Schutzfunktion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6084168" y="2135758"/>
            <a:ext cx="2088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/>
              <a:t>Lawinen</a:t>
            </a:r>
          </a:p>
          <a:p>
            <a:r>
              <a:rPr lang="de-DE" sz="1600" dirty="0" smtClean="0"/>
              <a:t>Bergsturz</a:t>
            </a:r>
          </a:p>
          <a:p>
            <a:r>
              <a:rPr lang="de-DE" sz="1600" dirty="0" smtClean="0"/>
              <a:t>Hangrutschungen</a:t>
            </a:r>
          </a:p>
          <a:p>
            <a:r>
              <a:rPr lang="de-DE" sz="1600" dirty="0" smtClean="0"/>
              <a:t>Hochwasser</a:t>
            </a:r>
          </a:p>
        </p:txBody>
      </p:sp>
    </p:spTree>
    <p:extLst>
      <p:ext uri="{BB962C8B-B14F-4D97-AF65-F5344CB8AC3E}">
        <p14:creationId xmlns:p14="http://schemas.microsoft.com/office/powerpoint/2010/main" val="15047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4716016" y="6561"/>
            <a:ext cx="483152" cy="62068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292080" y="188640"/>
            <a:ext cx="1551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Naturgefahren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1800200" y="692696"/>
            <a:ext cx="5580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dirty="0"/>
              <a:t>Wald </a:t>
            </a:r>
            <a:r>
              <a:rPr lang="de-AT" sz="2800" b="1" dirty="0" smtClean="0"/>
              <a:t>– Naturgefahren</a:t>
            </a:r>
            <a:endParaRPr lang="de-DE" sz="2800" b="1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196752"/>
            <a:ext cx="2859416" cy="334243"/>
          </a:xfrm>
        </p:spPr>
        <p:txBody>
          <a:bodyPr/>
          <a:lstStyle/>
          <a:p>
            <a:pPr marL="0" indent="0" algn="ctr">
              <a:buNone/>
            </a:pPr>
            <a:r>
              <a:rPr lang="de-DE" sz="2000" b="1" dirty="0" smtClean="0"/>
              <a:t>Externe Einflüsse</a:t>
            </a:r>
            <a:endParaRPr lang="de-DE" sz="2000" b="1" dirty="0"/>
          </a:p>
        </p:txBody>
      </p:sp>
      <p:sp>
        <p:nvSpPr>
          <p:cNvPr id="3" name="Pfeil nach unten 2"/>
          <p:cNvSpPr/>
          <p:nvPr/>
        </p:nvSpPr>
        <p:spPr>
          <a:xfrm>
            <a:off x="2123728" y="1766689"/>
            <a:ext cx="501703" cy="18337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38" b="90000" l="0" r="63203">
                        <a14:foregroundMark x1="34844" y1="62969" x2="34844" y2="62969"/>
                        <a14:foregroundMark x1="55313" y1="22969" x2="55313" y2="22969"/>
                        <a14:foregroundMark x1="54375" y1="17031" x2="60625" y2="34219"/>
                        <a14:foregroundMark x1="59453" y1="61563" x2="63203" y2="61094"/>
                        <a14:foregroundMark x1="33438" y1="64375" x2="39063" y2="65313"/>
                        <a14:foregroundMark x1="61328" y1="16094" x2="58984" y2="3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885"/>
          <a:stretch/>
        </p:blipFill>
        <p:spPr>
          <a:xfrm>
            <a:off x="1259632" y="3698973"/>
            <a:ext cx="2239226" cy="1746251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323528" y="1588658"/>
            <a:ext cx="20882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/>
              <a:t>Schnee</a:t>
            </a:r>
          </a:p>
          <a:p>
            <a:r>
              <a:rPr lang="de-DE" sz="1600" dirty="0"/>
              <a:t>Humusschwund</a:t>
            </a:r>
          </a:p>
          <a:p>
            <a:r>
              <a:rPr lang="de-DE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Sturm</a:t>
            </a:r>
          </a:p>
          <a:p>
            <a:r>
              <a:rPr lang="de-DE" sz="1600" b="1" dirty="0" smtClean="0">
                <a:solidFill>
                  <a:srgbClr val="FF0000"/>
                </a:solidFill>
              </a:rPr>
              <a:t>Schädlinge</a:t>
            </a:r>
          </a:p>
          <a:p>
            <a:r>
              <a:rPr lang="de-DE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Waldbrand</a:t>
            </a:r>
          </a:p>
          <a:p>
            <a:r>
              <a:rPr lang="de-DE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Starkniederschläge</a:t>
            </a:r>
          </a:p>
          <a:p>
            <a:r>
              <a:rPr lang="de-DE" sz="1600" dirty="0" smtClean="0"/>
              <a:t>Schalenwildbestände</a:t>
            </a:r>
          </a:p>
          <a:p>
            <a:r>
              <a:rPr lang="de-DE" sz="1600" dirty="0" smtClean="0"/>
              <a:t>Waldweide</a:t>
            </a:r>
          </a:p>
          <a:p>
            <a:r>
              <a:rPr lang="de-DE" sz="1600" dirty="0" smtClean="0"/>
              <a:t>Abholzung</a:t>
            </a:r>
            <a:endParaRPr lang="de-DE" sz="1600" dirty="0"/>
          </a:p>
        </p:txBody>
      </p:sp>
      <p:sp>
        <p:nvSpPr>
          <p:cNvPr id="14" name="Inhaltsplatzhalter 1"/>
          <p:cNvSpPr txBox="1">
            <a:spLocks/>
          </p:cNvSpPr>
          <p:nvPr/>
        </p:nvSpPr>
        <p:spPr>
          <a:xfrm>
            <a:off x="3160548" y="2349296"/>
            <a:ext cx="2859416" cy="33424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400" b="1" dirty="0" smtClean="0">
                <a:solidFill>
                  <a:srgbClr val="FF0000"/>
                </a:solidFill>
              </a:rPr>
              <a:t>Klimawandel</a:t>
            </a: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59666" y="3356992"/>
            <a:ext cx="854385" cy="110243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319" y="4080758"/>
            <a:ext cx="567985" cy="111165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97" y="3692185"/>
            <a:ext cx="821730" cy="1195243"/>
          </a:xfrm>
          <a:prstGeom prst="rect">
            <a:avLst/>
          </a:prstGeom>
        </p:spPr>
      </p:pic>
      <p:sp>
        <p:nvSpPr>
          <p:cNvPr id="18" name="Pfeil nach unten 17"/>
          <p:cNvSpPr/>
          <p:nvPr/>
        </p:nvSpPr>
        <p:spPr>
          <a:xfrm rot="16200000">
            <a:off x="4321149" y="3630156"/>
            <a:ext cx="501703" cy="2160240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3660837" y="4525915"/>
            <a:ext cx="158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Schutzfunktion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6084168" y="2135758"/>
            <a:ext cx="2088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/>
              <a:t>Lawinen</a:t>
            </a:r>
          </a:p>
          <a:p>
            <a:r>
              <a:rPr lang="de-DE" sz="1600" dirty="0" smtClean="0"/>
              <a:t>Bergsturz</a:t>
            </a:r>
          </a:p>
          <a:p>
            <a:r>
              <a:rPr lang="de-DE" sz="1600" dirty="0" smtClean="0"/>
              <a:t>Hangrutschungen</a:t>
            </a:r>
          </a:p>
          <a:p>
            <a:r>
              <a:rPr lang="de-DE" sz="1600" dirty="0" smtClean="0"/>
              <a:t>Hochwasser</a:t>
            </a:r>
          </a:p>
        </p:txBody>
      </p:sp>
    </p:spTree>
    <p:extLst>
      <p:ext uri="{BB962C8B-B14F-4D97-AF65-F5344CB8AC3E}">
        <p14:creationId xmlns:p14="http://schemas.microsoft.com/office/powerpoint/2010/main" val="128985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4716016" y="6561"/>
            <a:ext cx="483152" cy="62068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292080" y="188640"/>
            <a:ext cx="1551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Naturgefahren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1800200" y="692696"/>
            <a:ext cx="5580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dirty="0"/>
              <a:t>Wald </a:t>
            </a:r>
            <a:r>
              <a:rPr lang="de-AT" sz="2800" b="1" dirty="0" smtClean="0"/>
              <a:t>– Naturgefahren</a:t>
            </a:r>
            <a:endParaRPr lang="de-DE" sz="2800" b="1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196752"/>
            <a:ext cx="2859416" cy="334243"/>
          </a:xfrm>
        </p:spPr>
        <p:txBody>
          <a:bodyPr/>
          <a:lstStyle/>
          <a:p>
            <a:pPr marL="0" indent="0" algn="ctr">
              <a:buNone/>
            </a:pPr>
            <a:r>
              <a:rPr lang="de-DE" sz="2000" b="1" dirty="0" smtClean="0"/>
              <a:t>Externe Einflüsse</a:t>
            </a:r>
            <a:endParaRPr lang="de-DE" sz="2000" b="1" dirty="0"/>
          </a:p>
        </p:txBody>
      </p:sp>
      <p:sp>
        <p:nvSpPr>
          <p:cNvPr id="3" name="Pfeil nach unten 2"/>
          <p:cNvSpPr/>
          <p:nvPr/>
        </p:nvSpPr>
        <p:spPr>
          <a:xfrm>
            <a:off x="2123728" y="1766689"/>
            <a:ext cx="501703" cy="18337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323528" y="1588658"/>
            <a:ext cx="20882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/>
              <a:t>Schnee</a:t>
            </a:r>
          </a:p>
          <a:p>
            <a:r>
              <a:rPr lang="de-DE" sz="1600" dirty="0"/>
              <a:t>Humusschwund</a:t>
            </a:r>
          </a:p>
          <a:p>
            <a:r>
              <a:rPr lang="de-DE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Sturm</a:t>
            </a:r>
          </a:p>
          <a:p>
            <a:r>
              <a:rPr lang="de-DE" sz="1600" b="1" dirty="0" smtClean="0">
                <a:solidFill>
                  <a:srgbClr val="FF0000"/>
                </a:solidFill>
              </a:rPr>
              <a:t>Schädlinge</a:t>
            </a:r>
          </a:p>
          <a:p>
            <a:r>
              <a:rPr lang="de-DE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Waldbrand</a:t>
            </a:r>
          </a:p>
          <a:p>
            <a:r>
              <a:rPr lang="de-DE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Starkniederschläge</a:t>
            </a:r>
          </a:p>
          <a:p>
            <a:r>
              <a:rPr lang="de-DE" sz="1600" dirty="0" smtClean="0"/>
              <a:t>Schalenwildbestände</a:t>
            </a:r>
          </a:p>
          <a:p>
            <a:r>
              <a:rPr lang="de-DE" sz="1600" dirty="0" smtClean="0"/>
              <a:t>Waldweide</a:t>
            </a:r>
          </a:p>
          <a:p>
            <a:r>
              <a:rPr lang="de-DE" sz="1600" dirty="0" smtClean="0"/>
              <a:t>Abholzung</a:t>
            </a:r>
            <a:endParaRPr lang="de-DE" sz="1600" dirty="0"/>
          </a:p>
        </p:txBody>
      </p:sp>
      <p:sp>
        <p:nvSpPr>
          <p:cNvPr id="14" name="Inhaltsplatzhalter 1"/>
          <p:cNvSpPr txBox="1">
            <a:spLocks/>
          </p:cNvSpPr>
          <p:nvPr/>
        </p:nvSpPr>
        <p:spPr>
          <a:xfrm>
            <a:off x="3160548" y="2349296"/>
            <a:ext cx="2859416" cy="33424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400" b="1" dirty="0" smtClean="0">
                <a:solidFill>
                  <a:srgbClr val="FF0000"/>
                </a:solidFill>
              </a:rPr>
              <a:t>Klimawandel</a:t>
            </a: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59666" y="3356992"/>
            <a:ext cx="854385" cy="110243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319" y="4080758"/>
            <a:ext cx="567985" cy="111165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97" y="3692185"/>
            <a:ext cx="821730" cy="1195243"/>
          </a:xfrm>
          <a:prstGeom prst="rect">
            <a:avLst/>
          </a:prstGeom>
        </p:spPr>
      </p:pic>
      <p:sp>
        <p:nvSpPr>
          <p:cNvPr id="18" name="Pfeil nach unten 17"/>
          <p:cNvSpPr/>
          <p:nvPr/>
        </p:nvSpPr>
        <p:spPr>
          <a:xfrm rot="16200000">
            <a:off x="4321149" y="3630156"/>
            <a:ext cx="501703" cy="2160240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3660837" y="4525915"/>
            <a:ext cx="158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Schutzfunktion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6084168" y="2135758"/>
            <a:ext cx="2088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/>
              <a:t>Lawinen</a:t>
            </a:r>
          </a:p>
          <a:p>
            <a:r>
              <a:rPr lang="de-DE" sz="1600" dirty="0" smtClean="0"/>
              <a:t>Bergsturz</a:t>
            </a:r>
          </a:p>
          <a:p>
            <a:r>
              <a:rPr lang="de-DE" sz="1600" dirty="0" smtClean="0"/>
              <a:t>Hangrutschungen</a:t>
            </a:r>
          </a:p>
          <a:p>
            <a:r>
              <a:rPr lang="de-DE" sz="1600" dirty="0" smtClean="0"/>
              <a:t>Hochwasser</a:t>
            </a: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38" b="90000" l="0" r="63203">
                        <a14:foregroundMark x1="34844" y1="62969" x2="34844" y2="62969"/>
                        <a14:foregroundMark x1="55313" y1="22969" x2="55313" y2="22969"/>
                        <a14:foregroundMark x1="54375" y1="17031" x2="60625" y2="34219"/>
                        <a14:foregroundMark x1="59453" y1="61563" x2="63203" y2="61094"/>
                        <a14:foregroundMark x1="33438" y1="64375" x2="39063" y2="65313"/>
                        <a14:foregroundMark x1="61328" y1="16094" x2="58984" y2="3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885"/>
          <a:stretch/>
        </p:blipFill>
        <p:spPr>
          <a:xfrm>
            <a:off x="1835696" y="4068042"/>
            <a:ext cx="1119614" cy="87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4716016" y="6561"/>
            <a:ext cx="483152" cy="62068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292080" y="188640"/>
            <a:ext cx="1551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Naturgefahren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1800200" y="692696"/>
            <a:ext cx="5580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dirty="0"/>
              <a:t>Wald </a:t>
            </a:r>
            <a:r>
              <a:rPr lang="de-AT" sz="2800" b="1" dirty="0" smtClean="0"/>
              <a:t>– Naturgefahren</a:t>
            </a:r>
            <a:endParaRPr lang="de-DE" sz="2800" b="1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196752"/>
            <a:ext cx="2859416" cy="334243"/>
          </a:xfrm>
        </p:spPr>
        <p:txBody>
          <a:bodyPr/>
          <a:lstStyle/>
          <a:p>
            <a:pPr marL="0" indent="0" algn="ctr">
              <a:buNone/>
            </a:pPr>
            <a:r>
              <a:rPr lang="de-DE" sz="2000" b="1" dirty="0" smtClean="0"/>
              <a:t>Externe Einflüsse</a:t>
            </a:r>
            <a:endParaRPr lang="de-DE" sz="2000" b="1" dirty="0"/>
          </a:p>
        </p:txBody>
      </p:sp>
      <p:sp>
        <p:nvSpPr>
          <p:cNvPr id="3" name="Pfeil nach unten 2"/>
          <p:cNvSpPr/>
          <p:nvPr/>
        </p:nvSpPr>
        <p:spPr>
          <a:xfrm>
            <a:off x="2123728" y="1766689"/>
            <a:ext cx="501703" cy="18337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323528" y="1588658"/>
            <a:ext cx="20882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/>
              <a:t>Schnee</a:t>
            </a:r>
          </a:p>
          <a:p>
            <a:r>
              <a:rPr lang="de-DE" sz="1600" dirty="0"/>
              <a:t>Humusschwund</a:t>
            </a:r>
          </a:p>
          <a:p>
            <a:r>
              <a:rPr lang="de-DE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Sturm</a:t>
            </a:r>
          </a:p>
          <a:p>
            <a:r>
              <a:rPr lang="de-DE" sz="1600" b="1" dirty="0" smtClean="0">
                <a:solidFill>
                  <a:srgbClr val="FF0000"/>
                </a:solidFill>
              </a:rPr>
              <a:t>Schädlinge</a:t>
            </a:r>
          </a:p>
          <a:p>
            <a:r>
              <a:rPr lang="de-DE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Waldbrand</a:t>
            </a:r>
          </a:p>
          <a:p>
            <a:r>
              <a:rPr lang="de-DE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Starkniederschläge</a:t>
            </a:r>
          </a:p>
          <a:p>
            <a:r>
              <a:rPr lang="de-DE" sz="1600" dirty="0" smtClean="0"/>
              <a:t>Schalenwildbestände</a:t>
            </a:r>
          </a:p>
          <a:p>
            <a:r>
              <a:rPr lang="de-DE" sz="1600" dirty="0" smtClean="0"/>
              <a:t>Waldweide</a:t>
            </a:r>
          </a:p>
          <a:p>
            <a:r>
              <a:rPr lang="de-DE" sz="1600" dirty="0" smtClean="0"/>
              <a:t>Abholzung</a:t>
            </a:r>
            <a:endParaRPr lang="de-DE" sz="1600" dirty="0"/>
          </a:p>
        </p:txBody>
      </p:sp>
      <p:sp>
        <p:nvSpPr>
          <p:cNvPr id="14" name="Inhaltsplatzhalter 1"/>
          <p:cNvSpPr txBox="1">
            <a:spLocks/>
          </p:cNvSpPr>
          <p:nvPr/>
        </p:nvSpPr>
        <p:spPr>
          <a:xfrm>
            <a:off x="3160548" y="2349296"/>
            <a:ext cx="2859416" cy="33424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400" b="1" dirty="0" smtClean="0">
                <a:solidFill>
                  <a:srgbClr val="FF0000"/>
                </a:solidFill>
              </a:rPr>
              <a:t>Klimawandel</a:t>
            </a: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59666" y="3356992"/>
            <a:ext cx="854385" cy="110243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319" y="4080758"/>
            <a:ext cx="567985" cy="111165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97" y="3692185"/>
            <a:ext cx="821730" cy="1195243"/>
          </a:xfrm>
          <a:prstGeom prst="rect">
            <a:avLst/>
          </a:prstGeom>
        </p:spPr>
      </p:pic>
      <p:sp>
        <p:nvSpPr>
          <p:cNvPr id="18" name="Pfeil nach unten 17"/>
          <p:cNvSpPr/>
          <p:nvPr/>
        </p:nvSpPr>
        <p:spPr>
          <a:xfrm rot="16200000">
            <a:off x="4225607" y="3894652"/>
            <a:ext cx="501703" cy="1631243"/>
          </a:xfrm>
          <a:prstGeom prst="downArrow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3660837" y="4525915"/>
            <a:ext cx="158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Schutzfunktion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6084168" y="2135758"/>
            <a:ext cx="2088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/>
              <a:t>Lawinen</a:t>
            </a:r>
          </a:p>
          <a:p>
            <a:r>
              <a:rPr lang="de-DE" sz="1600" dirty="0" smtClean="0"/>
              <a:t>Bergsturz</a:t>
            </a:r>
          </a:p>
          <a:p>
            <a:r>
              <a:rPr lang="de-DE" sz="1600" dirty="0" smtClean="0"/>
              <a:t>Hangrutschungen</a:t>
            </a:r>
          </a:p>
          <a:p>
            <a:r>
              <a:rPr lang="de-DE" sz="1600" dirty="0" smtClean="0"/>
              <a:t>Hochwasser</a:t>
            </a: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38" b="90000" l="0" r="63203">
                        <a14:foregroundMark x1="34844" y1="62969" x2="34844" y2="62969"/>
                        <a14:foregroundMark x1="55313" y1="22969" x2="55313" y2="22969"/>
                        <a14:foregroundMark x1="54375" y1="17031" x2="60625" y2="34219"/>
                        <a14:foregroundMark x1="59453" y1="61563" x2="63203" y2="61094"/>
                        <a14:foregroundMark x1="33438" y1="64375" x2="39063" y2="65313"/>
                        <a14:foregroundMark x1="61328" y1="16094" x2="58984" y2="3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885"/>
          <a:stretch/>
        </p:blipFill>
        <p:spPr>
          <a:xfrm>
            <a:off x="1835696" y="4068042"/>
            <a:ext cx="1119614" cy="87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1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4716016" y="6561"/>
            <a:ext cx="483152" cy="62068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292080" y="188640"/>
            <a:ext cx="1551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Naturgefahren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1800200" y="692696"/>
            <a:ext cx="5580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dirty="0"/>
              <a:t>Wald </a:t>
            </a:r>
            <a:r>
              <a:rPr lang="de-AT" sz="2800" b="1" dirty="0" smtClean="0"/>
              <a:t>– Naturgefahren</a:t>
            </a:r>
            <a:endParaRPr lang="de-DE" sz="2800" b="1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196752"/>
            <a:ext cx="2859416" cy="334243"/>
          </a:xfrm>
        </p:spPr>
        <p:txBody>
          <a:bodyPr/>
          <a:lstStyle/>
          <a:p>
            <a:pPr marL="0" indent="0" algn="ctr">
              <a:buNone/>
            </a:pPr>
            <a:r>
              <a:rPr lang="de-DE" sz="2000" b="1" dirty="0" smtClean="0"/>
              <a:t>Externe Einflüsse</a:t>
            </a:r>
            <a:endParaRPr lang="de-DE" sz="2000" b="1" dirty="0"/>
          </a:p>
        </p:txBody>
      </p:sp>
      <p:sp>
        <p:nvSpPr>
          <p:cNvPr id="3" name="Pfeil nach unten 2"/>
          <p:cNvSpPr/>
          <p:nvPr/>
        </p:nvSpPr>
        <p:spPr>
          <a:xfrm>
            <a:off x="2123728" y="1766689"/>
            <a:ext cx="501703" cy="18337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323528" y="1588658"/>
            <a:ext cx="20882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/>
              <a:t>Schnee</a:t>
            </a:r>
          </a:p>
          <a:p>
            <a:r>
              <a:rPr lang="de-DE" sz="1600" dirty="0"/>
              <a:t>Humusschwund</a:t>
            </a:r>
          </a:p>
          <a:p>
            <a:r>
              <a:rPr lang="de-DE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Sturm</a:t>
            </a:r>
          </a:p>
          <a:p>
            <a:r>
              <a:rPr lang="de-DE" sz="1600" b="1" dirty="0" smtClean="0">
                <a:solidFill>
                  <a:srgbClr val="FF0000"/>
                </a:solidFill>
              </a:rPr>
              <a:t>Schädlinge</a:t>
            </a:r>
          </a:p>
          <a:p>
            <a:r>
              <a:rPr lang="de-DE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Waldbrand</a:t>
            </a:r>
          </a:p>
          <a:p>
            <a:r>
              <a:rPr lang="de-DE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Starkniederschläge</a:t>
            </a:r>
          </a:p>
          <a:p>
            <a:r>
              <a:rPr lang="de-DE" sz="1600" dirty="0" smtClean="0"/>
              <a:t>Schalenwildbestände</a:t>
            </a:r>
          </a:p>
          <a:p>
            <a:r>
              <a:rPr lang="de-DE" sz="1600" dirty="0" smtClean="0"/>
              <a:t>Waldweide</a:t>
            </a:r>
          </a:p>
          <a:p>
            <a:r>
              <a:rPr lang="de-DE" sz="1600" dirty="0" smtClean="0"/>
              <a:t>Abholzung</a:t>
            </a:r>
            <a:endParaRPr lang="de-DE" sz="1600" dirty="0"/>
          </a:p>
        </p:txBody>
      </p:sp>
      <p:sp>
        <p:nvSpPr>
          <p:cNvPr id="14" name="Inhaltsplatzhalter 1"/>
          <p:cNvSpPr txBox="1">
            <a:spLocks/>
          </p:cNvSpPr>
          <p:nvPr/>
        </p:nvSpPr>
        <p:spPr>
          <a:xfrm>
            <a:off x="3160548" y="2349296"/>
            <a:ext cx="2859416" cy="33424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400" b="1" dirty="0" smtClean="0">
                <a:solidFill>
                  <a:srgbClr val="FF0000"/>
                </a:solidFill>
              </a:rPr>
              <a:t>Klimawandel</a:t>
            </a: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59666" y="3356992"/>
            <a:ext cx="854385" cy="110243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319" y="4080758"/>
            <a:ext cx="567985" cy="111165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97" y="3692185"/>
            <a:ext cx="821730" cy="1195243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6084168" y="2135758"/>
            <a:ext cx="2088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</a:rPr>
              <a:t>Lawinen</a:t>
            </a:r>
          </a:p>
          <a:p>
            <a:r>
              <a:rPr lang="de-DE" sz="1600" b="1" dirty="0" smtClean="0">
                <a:solidFill>
                  <a:srgbClr val="FF0000"/>
                </a:solidFill>
              </a:rPr>
              <a:t>Bergsturz</a:t>
            </a:r>
          </a:p>
          <a:p>
            <a:r>
              <a:rPr lang="de-DE" sz="1600" b="1" dirty="0" smtClean="0">
                <a:solidFill>
                  <a:srgbClr val="FF0000"/>
                </a:solidFill>
              </a:rPr>
              <a:t>Hangrutschungen</a:t>
            </a:r>
          </a:p>
          <a:p>
            <a:r>
              <a:rPr lang="de-DE" sz="1600" b="1" dirty="0" smtClean="0">
                <a:solidFill>
                  <a:srgbClr val="FF0000"/>
                </a:solidFill>
              </a:rPr>
              <a:t>Hochwasser</a:t>
            </a: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38" b="90000" l="0" r="63203">
                        <a14:foregroundMark x1="34844" y1="62969" x2="34844" y2="62969"/>
                        <a14:foregroundMark x1="55313" y1="22969" x2="55313" y2="22969"/>
                        <a14:foregroundMark x1="54375" y1="17031" x2="60625" y2="34219"/>
                        <a14:foregroundMark x1="59453" y1="61563" x2="63203" y2="61094"/>
                        <a14:foregroundMark x1="33438" y1="64375" x2="39063" y2="65313"/>
                        <a14:foregroundMark x1="61328" y1="16094" x2="58984" y2="3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885"/>
          <a:stretch/>
        </p:blipFill>
        <p:spPr>
          <a:xfrm>
            <a:off x="1835696" y="4068042"/>
            <a:ext cx="1119614" cy="873126"/>
          </a:xfrm>
          <a:prstGeom prst="rect">
            <a:avLst/>
          </a:prstGeom>
        </p:spPr>
      </p:pic>
      <p:sp>
        <p:nvSpPr>
          <p:cNvPr id="22" name="Pfeil nach unten 21"/>
          <p:cNvSpPr/>
          <p:nvPr/>
        </p:nvSpPr>
        <p:spPr>
          <a:xfrm rot="16200000">
            <a:off x="4225607" y="3894652"/>
            <a:ext cx="501703" cy="1631243"/>
          </a:xfrm>
          <a:prstGeom prst="downArrow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660837" y="4525915"/>
            <a:ext cx="158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Schutzfunktion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8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756" y="1700808"/>
            <a:ext cx="3153420" cy="222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23528" y="1652607"/>
            <a:ext cx="2215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Fußballfeld ca. 0,7 ha</a:t>
            </a:r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372432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4716016" y="6561"/>
            <a:ext cx="483152" cy="62068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292080" y="188640"/>
            <a:ext cx="1551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Naturgefahren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1800200" y="692696"/>
            <a:ext cx="5580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dirty="0"/>
              <a:t>Wald </a:t>
            </a:r>
            <a:r>
              <a:rPr lang="de-AT" sz="2800" b="1" dirty="0" smtClean="0"/>
              <a:t>– Naturgefahren</a:t>
            </a:r>
            <a:endParaRPr lang="de-DE" sz="2800" b="1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196752"/>
            <a:ext cx="2859416" cy="334243"/>
          </a:xfrm>
        </p:spPr>
        <p:txBody>
          <a:bodyPr/>
          <a:lstStyle/>
          <a:p>
            <a:pPr marL="0" indent="0" algn="ctr">
              <a:buNone/>
            </a:pPr>
            <a:r>
              <a:rPr lang="de-DE" sz="2000" b="1" dirty="0" smtClean="0"/>
              <a:t>Externe Einflüsse</a:t>
            </a:r>
            <a:endParaRPr lang="de-DE" sz="2000" b="1" dirty="0"/>
          </a:p>
        </p:txBody>
      </p:sp>
      <p:sp>
        <p:nvSpPr>
          <p:cNvPr id="3" name="Pfeil nach unten 2"/>
          <p:cNvSpPr/>
          <p:nvPr/>
        </p:nvSpPr>
        <p:spPr>
          <a:xfrm>
            <a:off x="2123728" y="1766689"/>
            <a:ext cx="501703" cy="18337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323528" y="1588658"/>
            <a:ext cx="20882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/>
              <a:t>Schnee</a:t>
            </a:r>
          </a:p>
          <a:p>
            <a:r>
              <a:rPr lang="de-DE" sz="1600" dirty="0"/>
              <a:t>Humusschwund</a:t>
            </a:r>
          </a:p>
          <a:p>
            <a:r>
              <a:rPr lang="de-DE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Sturm</a:t>
            </a:r>
          </a:p>
          <a:p>
            <a:r>
              <a:rPr lang="de-DE" sz="1600" b="1" dirty="0" smtClean="0">
                <a:solidFill>
                  <a:srgbClr val="FF0000"/>
                </a:solidFill>
              </a:rPr>
              <a:t>Schädlinge</a:t>
            </a:r>
          </a:p>
          <a:p>
            <a:r>
              <a:rPr lang="de-DE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Waldbrand</a:t>
            </a:r>
          </a:p>
          <a:p>
            <a:r>
              <a:rPr lang="de-DE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Starkniederschläge</a:t>
            </a:r>
          </a:p>
          <a:p>
            <a:r>
              <a:rPr lang="de-DE" sz="1600" dirty="0" smtClean="0"/>
              <a:t>Schalenwildbestände</a:t>
            </a:r>
          </a:p>
          <a:p>
            <a:r>
              <a:rPr lang="de-DE" sz="1600" dirty="0" smtClean="0"/>
              <a:t>Waldweide</a:t>
            </a:r>
          </a:p>
          <a:p>
            <a:r>
              <a:rPr lang="de-DE" sz="1600" dirty="0" smtClean="0"/>
              <a:t>Abholzung</a:t>
            </a:r>
            <a:endParaRPr lang="de-DE" sz="1600" dirty="0"/>
          </a:p>
        </p:txBody>
      </p:sp>
      <p:sp>
        <p:nvSpPr>
          <p:cNvPr id="14" name="Inhaltsplatzhalter 1"/>
          <p:cNvSpPr txBox="1">
            <a:spLocks/>
          </p:cNvSpPr>
          <p:nvPr/>
        </p:nvSpPr>
        <p:spPr>
          <a:xfrm>
            <a:off x="3160548" y="2349296"/>
            <a:ext cx="2859416" cy="33424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400" b="1" dirty="0" smtClean="0">
                <a:solidFill>
                  <a:srgbClr val="FF0000"/>
                </a:solidFill>
              </a:rPr>
              <a:t>Klimawandel</a:t>
            </a: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59666" y="3356992"/>
            <a:ext cx="854385" cy="110243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319" y="4080758"/>
            <a:ext cx="567985" cy="111165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97" y="3692185"/>
            <a:ext cx="821730" cy="1195243"/>
          </a:xfrm>
          <a:prstGeom prst="rect">
            <a:avLst/>
          </a:prstGeom>
        </p:spPr>
      </p:pic>
      <p:sp>
        <p:nvSpPr>
          <p:cNvPr id="18" name="Pfeil nach unten 17"/>
          <p:cNvSpPr/>
          <p:nvPr/>
        </p:nvSpPr>
        <p:spPr>
          <a:xfrm rot="16200000">
            <a:off x="4465164" y="3630156"/>
            <a:ext cx="501703" cy="216024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3804852" y="4525915"/>
            <a:ext cx="158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Schutzfunktion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6084168" y="2135758"/>
            <a:ext cx="2088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Lawinen</a:t>
            </a:r>
          </a:p>
          <a:p>
            <a:r>
              <a:rPr lang="de-DE" sz="1600" b="1" dirty="0" smtClean="0"/>
              <a:t>Bergsturz</a:t>
            </a:r>
          </a:p>
          <a:p>
            <a:r>
              <a:rPr lang="de-DE" sz="1600" b="1" dirty="0" smtClean="0"/>
              <a:t>Hangrutschungen</a:t>
            </a:r>
          </a:p>
          <a:p>
            <a:r>
              <a:rPr lang="de-DE" sz="1600" b="1" dirty="0" smtClean="0"/>
              <a:t>Hochwasser</a:t>
            </a: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38" b="90000" l="0" r="63203">
                        <a14:foregroundMark x1="34844" y1="62969" x2="34844" y2="62969"/>
                        <a14:foregroundMark x1="55313" y1="22969" x2="55313" y2="22969"/>
                        <a14:foregroundMark x1="54375" y1="17031" x2="60625" y2="34219"/>
                        <a14:foregroundMark x1="59453" y1="61563" x2="63203" y2="61094"/>
                        <a14:foregroundMark x1="33438" y1="64375" x2="39063" y2="65313"/>
                        <a14:foregroundMark x1="61328" y1="16094" x2="58984" y2="3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885"/>
          <a:stretch/>
        </p:blipFill>
        <p:spPr>
          <a:xfrm>
            <a:off x="1835696" y="4068042"/>
            <a:ext cx="1119614" cy="873126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475656" y="3896982"/>
            <a:ext cx="4544308" cy="140422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5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4716016" y="6561"/>
            <a:ext cx="483152" cy="62068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292080" y="188640"/>
            <a:ext cx="1551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Naturgefahren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1800200" y="692696"/>
            <a:ext cx="5580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dirty="0"/>
              <a:t>Wald </a:t>
            </a:r>
            <a:r>
              <a:rPr lang="de-AT" sz="2800" b="1" dirty="0" smtClean="0"/>
              <a:t>– Naturgefahren</a:t>
            </a:r>
            <a:endParaRPr lang="de-DE" sz="2800" b="1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196752"/>
            <a:ext cx="2859416" cy="334243"/>
          </a:xfrm>
        </p:spPr>
        <p:txBody>
          <a:bodyPr/>
          <a:lstStyle/>
          <a:p>
            <a:pPr marL="0" indent="0" algn="ctr">
              <a:buNone/>
            </a:pPr>
            <a:r>
              <a:rPr lang="de-DE" sz="2000" b="1" dirty="0" smtClean="0"/>
              <a:t>Externe Einflüsse</a:t>
            </a:r>
            <a:endParaRPr lang="de-DE" sz="2000" b="1" dirty="0"/>
          </a:p>
        </p:txBody>
      </p:sp>
      <p:sp>
        <p:nvSpPr>
          <p:cNvPr id="3" name="Pfeil nach unten 2"/>
          <p:cNvSpPr/>
          <p:nvPr/>
        </p:nvSpPr>
        <p:spPr>
          <a:xfrm>
            <a:off x="2123728" y="1766689"/>
            <a:ext cx="501703" cy="18337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323528" y="1588658"/>
            <a:ext cx="20882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/>
              <a:t>Schnee</a:t>
            </a:r>
          </a:p>
          <a:p>
            <a:r>
              <a:rPr lang="de-DE" sz="1600" dirty="0"/>
              <a:t>Humusschwund</a:t>
            </a:r>
          </a:p>
          <a:p>
            <a:r>
              <a:rPr lang="de-DE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Sturm</a:t>
            </a:r>
          </a:p>
          <a:p>
            <a:r>
              <a:rPr lang="de-DE" sz="1600" b="1" dirty="0" smtClean="0">
                <a:solidFill>
                  <a:srgbClr val="FF0000"/>
                </a:solidFill>
              </a:rPr>
              <a:t>Schädlinge</a:t>
            </a:r>
          </a:p>
          <a:p>
            <a:r>
              <a:rPr lang="de-DE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Waldbrand</a:t>
            </a:r>
          </a:p>
          <a:p>
            <a:r>
              <a:rPr lang="de-DE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Starkniederschläge</a:t>
            </a:r>
          </a:p>
          <a:p>
            <a:r>
              <a:rPr lang="de-DE" sz="1600" dirty="0" smtClean="0"/>
              <a:t>Schalenwildbestände</a:t>
            </a:r>
          </a:p>
          <a:p>
            <a:r>
              <a:rPr lang="de-DE" sz="1600" dirty="0" smtClean="0"/>
              <a:t>Waldweide</a:t>
            </a:r>
          </a:p>
          <a:p>
            <a:r>
              <a:rPr lang="de-DE" sz="1600" dirty="0" smtClean="0"/>
              <a:t>Abholzung</a:t>
            </a:r>
            <a:endParaRPr lang="de-DE" sz="1600" dirty="0"/>
          </a:p>
        </p:txBody>
      </p:sp>
      <p:sp>
        <p:nvSpPr>
          <p:cNvPr id="14" name="Inhaltsplatzhalter 1"/>
          <p:cNvSpPr txBox="1">
            <a:spLocks/>
          </p:cNvSpPr>
          <p:nvPr/>
        </p:nvSpPr>
        <p:spPr>
          <a:xfrm>
            <a:off x="3160548" y="2349296"/>
            <a:ext cx="2859416" cy="33424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400" b="1" dirty="0" smtClean="0">
                <a:solidFill>
                  <a:srgbClr val="FF0000"/>
                </a:solidFill>
              </a:rPr>
              <a:t>Klimawandel</a:t>
            </a: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59666" y="3356992"/>
            <a:ext cx="854385" cy="110243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319" y="4080758"/>
            <a:ext cx="567985" cy="111165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97" y="3692185"/>
            <a:ext cx="821730" cy="1195243"/>
          </a:xfrm>
          <a:prstGeom prst="rect">
            <a:avLst/>
          </a:prstGeom>
        </p:spPr>
      </p:pic>
      <p:sp>
        <p:nvSpPr>
          <p:cNvPr id="18" name="Pfeil nach unten 17"/>
          <p:cNvSpPr/>
          <p:nvPr/>
        </p:nvSpPr>
        <p:spPr>
          <a:xfrm rot="16200000">
            <a:off x="4160189" y="3556463"/>
            <a:ext cx="1111653" cy="216024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3779912" y="4437112"/>
            <a:ext cx="1620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Schutzfunktion</a:t>
            </a:r>
            <a:endParaRPr lang="de-DE" b="1" dirty="0"/>
          </a:p>
        </p:txBody>
      </p:sp>
      <p:sp>
        <p:nvSpPr>
          <p:cNvPr id="20" name="Rechteck 19"/>
          <p:cNvSpPr/>
          <p:nvPr/>
        </p:nvSpPr>
        <p:spPr>
          <a:xfrm>
            <a:off x="6084168" y="2135758"/>
            <a:ext cx="2088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Lawinen</a:t>
            </a:r>
          </a:p>
          <a:p>
            <a:r>
              <a:rPr lang="de-DE" sz="1600" b="1" dirty="0" smtClean="0"/>
              <a:t>Bergsturz</a:t>
            </a:r>
          </a:p>
          <a:p>
            <a:r>
              <a:rPr lang="de-DE" sz="1600" b="1" dirty="0" smtClean="0"/>
              <a:t>Hangrutschungen</a:t>
            </a:r>
          </a:p>
          <a:p>
            <a:r>
              <a:rPr lang="de-DE" sz="1600" b="1" dirty="0" smtClean="0"/>
              <a:t>Hochwasser</a:t>
            </a:r>
          </a:p>
        </p:txBody>
      </p:sp>
      <p:sp>
        <p:nvSpPr>
          <p:cNvPr id="4" name="Rechteck 3"/>
          <p:cNvSpPr/>
          <p:nvPr/>
        </p:nvSpPr>
        <p:spPr>
          <a:xfrm>
            <a:off x="1475656" y="3896982"/>
            <a:ext cx="4544308" cy="140422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38" b="90000" l="0" r="63203">
                        <a14:foregroundMark x1="34844" y1="62969" x2="34844" y2="62969"/>
                        <a14:foregroundMark x1="55313" y1="22969" x2="55313" y2="22969"/>
                        <a14:foregroundMark x1="54375" y1="17031" x2="60625" y2="34219"/>
                        <a14:foregroundMark x1="59453" y1="61563" x2="63203" y2="61094"/>
                        <a14:foregroundMark x1="33438" y1="64375" x2="39063" y2="65313"/>
                        <a14:foregroundMark x1="61328" y1="16094" x2="58984" y2="3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885"/>
          <a:stretch/>
        </p:blipFill>
        <p:spPr>
          <a:xfrm>
            <a:off x="1259632" y="3698973"/>
            <a:ext cx="2239226" cy="174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5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66936" y="1484784"/>
            <a:ext cx="8229600" cy="2620888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err="1" smtClean="0"/>
              <a:t>Ungleichaltrig</a:t>
            </a:r>
            <a:endParaRPr lang="de-DE" sz="2400" dirty="0" smtClean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Gemischt (bis 1400 m vorherrschend)</a:t>
            </a:r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Dauerhaft</a:t>
            </a:r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Subalpiner Nadelwald (rottenartige Strukturen)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7020272" y="0"/>
            <a:ext cx="483152" cy="62068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524328" y="188640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Waldschutz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800200" y="692696"/>
            <a:ext cx="5580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dirty="0"/>
              <a:t>Wald </a:t>
            </a:r>
            <a:r>
              <a:rPr lang="de-AT" sz="2800" b="1" dirty="0" smtClean="0"/>
              <a:t>– Waldschutz:</a:t>
            </a:r>
          </a:p>
          <a:p>
            <a:pPr algn="ctr"/>
            <a:r>
              <a:rPr lang="de-AT" sz="2000" b="1" dirty="0" smtClean="0"/>
              <a:t>Was ist ein intakter Wald?</a:t>
            </a:r>
            <a:endParaRPr lang="de-DE" sz="2000" b="1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40850" y="1563896"/>
            <a:ext cx="359420" cy="46173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40850" y="2439613"/>
            <a:ext cx="359420" cy="461734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27584" y="3327306"/>
            <a:ext cx="359420" cy="46173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27584" y="4191402"/>
            <a:ext cx="359420" cy="46173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23693"/>
            <a:ext cx="1648954" cy="82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4635" y="1432002"/>
            <a:ext cx="1424982" cy="1292875"/>
          </a:xfrm>
          <a:prstGeom prst="rect">
            <a:avLst/>
          </a:prstGeom>
        </p:spPr>
      </p:pic>
      <p:grpSp>
        <p:nvGrpSpPr>
          <p:cNvPr id="18" name="Gruppieren 17"/>
          <p:cNvGrpSpPr/>
          <p:nvPr/>
        </p:nvGrpSpPr>
        <p:grpSpPr>
          <a:xfrm>
            <a:off x="5772689" y="4493381"/>
            <a:ext cx="3250662" cy="1087016"/>
            <a:chOff x="5037763" y="4343802"/>
            <a:chExt cx="3937027" cy="1468358"/>
          </a:xfrm>
        </p:grpSpPr>
        <p:grpSp>
          <p:nvGrpSpPr>
            <p:cNvPr id="17" name="Gruppieren 16"/>
            <p:cNvGrpSpPr/>
            <p:nvPr/>
          </p:nvGrpSpPr>
          <p:grpSpPr>
            <a:xfrm>
              <a:off x="7325835" y="4350261"/>
              <a:ext cx="1648955" cy="1455003"/>
              <a:chOff x="3607957" y="3454087"/>
              <a:chExt cx="2054342" cy="2423185"/>
            </a:xfrm>
          </p:grpSpPr>
          <p:pic>
            <p:nvPicPr>
              <p:cNvPr id="20" name="Picture 3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44" t="42461" r="29724" b="10924"/>
              <a:stretch/>
            </p:blipFill>
            <p:spPr bwMode="auto">
              <a:xfrm>
                <a:off x="3948408" y="4453538"/>
                <a:ext cx="1304053" cy="1423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1" name="Picture 3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6908" b="39928" l="33617" r="6620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44" t="14030" r="29724" b="57195"/>
              <a:stretch/>
            </p:blipFill>
            <p:spPr bwMode="auto">
              <a:xfrm>
                <a:off x="3607957" y="3454087"/>
                <a:ext cx="2054342" cy="969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8" name="Gruppieren 27"/>
            <p:cNvGrpSpPr/>
            <p:nvPr/>
          </p:nvGrpSpPr>
          <p:grpSpPr>
            <a:xfrm>
              <a:off x="6231093" y="4343802"/>
              <a:ext cx="1648955" cy="1455003"/>
              <a:chOff x="3607957" y="3454087"/>
              <a:chExt cx="2054342" cy="2423185"/>
            </a:xfrm>
          </p:grpSpPr>
          <p:pic>
            <p:nvPicPr>
              <p:cNvPr id="29" name="Picture 3"/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36268" b="84277" l="33600" r="66200">
                            <a14:foregroundMark x1="55800" y1="51992" x2="55800" y2="51992"/>
                            <a14:foregroundMark x1="40600" y1="51363" x2="47800" y2="58281"/>
                            <a14:foregroundMark x1="53000" y1="41929" x2="53000" y2="41929"/>
                            <a14:foregroundMark x1="43800" y1="43187" x2="41000" y2="44444"/>
                            <a14:foregroundMark x1="50200" y1="43816" x2="55000" y2="44444"/>
                            <a14:backgroundMark x1="41800" y1="63941" x2="38600" y2="6645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44" t="36301" r="29724" b="10923"/>
              <a:stretch/>
            </p:blipFill>
            <p:spPr bwMode="auto">
              <a:xfrm flipH="1">
                <a:off x="3948407" y="4265386"/>
                <a:ext cx="1304053" cy="1611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6908" b="39928" l="33617" r="6620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44" t="14030" r="29724" b="57195"/>
              <a:stretch/>
            </p:blipFill>
            <p:spPr bwMode="auto">
              <a:xfrm flipH="1">
                <a:off x="3607957" y="3454087"/>
                <a:ext cx="2054342" cy="969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" name="Gruppieren 30"/>
            <p:cNvGrpSpPr/>
            <p:nvPr/>
          </p:nvGrpSpPr>
          <p:grpSpPr>
            <a:xfrm>
              <a:off x="5037763" y="4357157"/>
              <a:ext cx="1648955" cy="1455003"/>
              <a:chOff x="3607957" y="3454087"/>
              <a:chExt cx="2054342" cy="2423185"/>
            </a:xfrm>
          </p:grpSpPr>
          <p:pic>
            <p:nvPicPr>
              <p:cNvPr id="32" name="Picture 3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44" t="42461" r="29724" b="10924"/>
              <a:stretch/>
            </p:blipFill>
            <p:spPr bwMode="auto">
              <a:xfrm flipH="1">
                <a:off x="3948409" y="4453539"/>
                <a:ext cx="1304053" cy="1423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3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6908" b="39928" l="33617" r="6620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44" t="14030" r="29724" b="57195"/>
              <a:stretch/>
            </p:blipFill>
            <p:spPr bwMode="auto">
              <a:xfrm>
                <a:off x="3607957" y="3454087"/>
                <a:ext cx="2054342" cy="969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122" b="84415" l="33617" r="66203">
                        <a14:backgroundMark x1="39600" y1="66038" x2="39600" y2="66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86" t="55735" r="29724" b="10924"/>
          <a:stretch/>
        </p:blipFill>
        <p:spPr bwMode="auto">
          <a:xfrm>
            <a:off x="7535321" y="5127747"/>
            <a:ext cx="320169" cy="4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455" y="2462483"/>
            <a:ext cx="93610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7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66936" y="1484784"/>
            <a:ext cx="8229600" cy="2620888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Pflege nötig</a:t>
            </a:r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Naturverjüngung</a:t>
            </a:r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Wiederaufforstung</a:t>
            </a:r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Jungbestandspflege</a:t>
            </a:r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Bekämpfung Schädlinge    …. </a:t>
            </a:r>
            <a:r>
              <a:rPr lang="de-DE" sz="2400" dirty="0"/>
              <a:t>u</a:t>
            </a:r>
            <a:r>
              <a:rPr lang="de-DE" sz="2400" dirty="0" smtClean="0"/>
              <a:t>. v. m.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7020272" y="0"/>
            <a:ext cx="483152" cy="62068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524328" y="188640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Waldschutz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800200" y="692696"/>
            <a:ext cx="5580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dirty="0"/>
              <a:t>Wald </a:t>
            </a:r>
            <a:r>
              <a:rPr lang="de-AT" sz="2800" b="1" dirty="0" smtClean="0"/>
              <a:t>– Waldschutz</a:t>
            </a:r>
            <a:endParaRPr lang="de-DE" sz="2800" b="1" dirty="0"/>
          </a:p>
        </p:txBody>
      </p:sp>
      <p:sp>
        <p:nvSpPr>
          <p:cNvPr id="7" name="Textfeld 6"/>
          <p:cNvSpPr txBox="1"/>
          <p:nvPr/>
        </p:nvSpPr>
        <p:spPr>
          <a:xfrm rot="21335881">
            <a:off x="2766211" y="1688989"/>
            <a:ext cx="6285823" cy="46166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400" b="1">
                <a:solidFill>
                  <a:srgbClr val="FF0000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e-DE" dirty="0"/>
              <a:t>200 000 Menschen arbeiten in Bayerns Wäldern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98" b="99733" l="9992" r="899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811" y="3788256"/>
            <a:ext cx="816073" cy="155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98" b="99733" l="9992" r="899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811" y="2437316"/>
            <a:ext cx="816073" cy="155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98" b="99733" l="9992" r="899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445784"/>
            <a:ext cx="816073" cy="155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98" b="99733" l="9992" r="899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063" y="3815116"/>
            <a:ext cx="816073" cy="155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98" b="99733" l="9992" r="899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738" y="2670480"/>
            <a:ext cx="816073" cy="155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27584" y="1563896"/>
            <a:ext cx="359420" cy="46173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27584" y="2391202"/>
            <a:ext cx="359420" cy="461734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28030" y="3326522"/>
            <a:ext cx="359420" cy="46173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12776" y="4120417"/>
            <a:ext cx="359420" cy="461734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12776" y="4996392"/>
            <a:ext cx="359420" cy="46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0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66936" y="1484784"/>
            <a:ext cx="8229600" cy="2620888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Bergwaldbeschluss (1984)</a:t>
            </a:r>
          </a:p>
          <a:p>
            <a:pPr marL="0" indent="0">
              <a:buNone/>
            </a:pPr>
            <a:r>
              <a:rPr lang="de-DE" sz="2400" dirty="0" smtClean="0"/>
              <a:t>Beschluss der Schutzwaldsanierung (1986)</a:t>
            </a:r>
          </a:p>
          <a:p>
            <a:pPr marL="0" indent="0">
              <a:buNone/>
            </a:pPr>
            <a:r>
              <a:rPr lang="de-DE" sz="2400" dirty="0" smtClean="0"/>
              <a:t>ARGE ALP</a:t>
            </a:r>
          </a:p>
          <a:p>
            <a:pPr marL="0" indent="0">
              <a:buNone/>
            </a:pPr>
            <a:r>
              <a:rPr lang="de-DE" sz="2400" dirty="0" smtClean="0"/>
              <a:t>-&gt; Ökologie und Ökonomie Schutzwald</a:t>
            </a:r>
          </a:p>
          <a:p>
            <a:pPr marL="0" indent="0">
              <a:buNone/>
            </a:pPr>
            <a:r>
              <a:rPr lang="de-DE" sz="2400" dirty="0" smtClean="0"/>
              <a:t>Alpenkonvention</a:t>
            </a:r>
          </a:p>
          <a:p>
            <a:pPr marL="0" indent="0">
              <a:buNone/>
            </a:pPr>
            <a:r>
              <a:rPr lang="de-DE" sz="2400" dirty="0" smtClean="0"/>
              <a:t>EUSALP</a:t>
            </a:r>
          </a:p>
          <a:p>
            <a:pPr marL="0" indent="0">
              <a:buNone/>
            </a:pPr>
            <a:r>
              <a:rPr lang="de-DE" sz="2400" dirty="0" smtClean="0"/>
              <a:t>INTERREG</a:t>
            </a:r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7020272" y="0"/>
            <a:ext cx="483152" cy="62068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524328" y="188640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Waldschutz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800200" y="692696"/>
            <a:ext cx="5580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dirty="0"/>
              <a:t>Wald </a:t>
            </a:r>
            <a:r>
              <a:rPr lang="de-AT" sz="2800" b="1" dirty="0" smtClean="0"/>
              <a:t>– Waldschutz </a:t>
            </a:r>
            <a:endParaRPr lang="de-DE" sz="2800" b="1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40850" y="1563896"/>
            <a:ext cx="359420" cy="46173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27584" y="2031162"/>
            <a:ext cx="359420" cy="461734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27584" y="2463210"/>
            <a:ext cx="359420" cy="46173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40850" y="3326522"/>
            <a:ext cx="359420" cy="461734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62969"/>
            <a:ext cx="16573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33539"/>
            <a:ext cx="1143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27584" y="3717032"/>
            <a:ext cx="359420" cy="461734"/>
          </a:xfrm>
          <a:prstGeom prst="rect">
            <a:avLst/>
          </a:prstGeom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29000"/>
            <a:ext cx="1322621" cy="94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40850" y="4119394"/>
            <a:ext cx="359420" cy="461734"/>
          </a:xfrm>
          <a:prstGeom prst="rect">
            <a:avLst/>
          </a:prstGeom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196" y="4593327"/>
            <a:ext cx="1590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98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66936" y="1484784"/>
            <a:ext cx="7977064" cy="2620888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2008 im Rahmen des Klimaprogramms von der Bayerischen</a:t>
            </a:r>
          </a:p>
          <a:p>
            <a:pPr marL="0" indent="0">
              <a:buNone/>
            </a:pPr>
            <a:r>
              <a:rPr lang="de-DE" sz="2400" dirty="0" smtClean="0"/>
              <a:t>Staatsregierung ins Leben gerufen</a:t>
            </a:r>
          </a:p>
          <a:p>
            <a:pPr marL="0" indent="0">
              <a:buNone/>
            </a:pPr>
            <a:endParaRPr lang="de-DE" sz="800" dirty="0" smtClean="0"/>
          </a:p>
          <a:p>
            <a:pPr marL="0" indent="0">
              <a:buNone/>
            </a:pPr>
            <a:r>
              <a:rPr lang="de-DE" sz="2400" dirty="0" smtClean="0"/>
              <a:t>Konzentration auf Projektgebiete</a:t>
            </a:r>
          </a:p>
          <a:p>
            <a:pPr marL="0" indent="0">
              <a:buNone/>
            </a:pPr>
            <a:endParaRPr lang="de-DE" sz="800" dirty="0" smtClean="0"/>
          </a:p>
          <a:p>
            <a:pPr marL="0" indent="0">
              <a:buNone/>
            </a:pPr>
            <a:r>
              <a:rPr lang="de-DE" sz="2400" dirty="0" smtClean="0"/>
              <a:t>Runder Tische mit verschiedenen Akteuren</a:t>
            </a:r>
          </a:p>
          <a:p>
            <a:pPr marL="0" indent="0">
              <a:buNone/>
            </a:pPr>
            <a:endParaRPr lang="de-DE" sz="800" dirty="0"/>
          </a:p>
          <a:p>
            <a:pPr marL="0" indent="0">
              <a:buNone/>
            </a:pPr>
            <a:r>
              <a:rPr lang="de-DE" sz="2400" dirty="0" smtClean="0"/>
              <a:t>Besitzübergreifende Maßnahmen</a:t>
            </a:r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7020272" y="0"/>
            <a:ext cx="483152" cy="62068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524328" y="188640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Waldschutz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11560" y="692696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dirty="0"/>
              <a:t>Wald </a:t>
            </a:r>
            <a:r>
              <a:rPr lang="de-AT" sz="2800" b="1" dirty="0" smtClean="0"/>
              <a:t>– Waldschutz: Bsp. Bergwaldoffensive (BWO) </a:t>
            </a:r>
            <a:endParaRPr lang="de-DE" sz="2800" b="1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40850" y="1563896"/>
            <a:ext cx="359420" cy="461734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27584" y="2607226"/>
            <a:ext cx="359420" cy="46173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44012" y="3183290"/>
            <a:ext cx="359420" cy="461734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40850" y="3717032"/>
            <a:ext cx="359420" cy="461734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42"/>
          <a:stretch/>
        </p:blipFill>
        <p:spPr bwMode="auto">
          <a:xfrm>
            <a:off x="2868278" y="4178766"/>
            <a:ext cx="4113571" cy="111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35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7020272" y="0"/>
            <a:ext cx="483152" cy="62068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524328" y="188640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Waldschutz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11560" y="692696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dirty="0"/>
              <a:t>Wald </a:t>
            </a:r>
            <a:r>
              <a:rPr lang="de-AT" sz="2800" b="1" dirty="0" smtClean="0"/>
              <a:t>– Waldschutz</a:t>
            </a:r>
            <a:endParaRPr lang="de-DE" sz="2800" b="1" dirty="0"/>
          </a:p>
        </p:txBody>
      </p:sp>
      <p:sp>
        <p:nvSpPr>
          <p:cNvPr id="12" name="Textfeld 11"/>
          <p:cNvSpPr txBox="1"/>
          <p:nvPr/>
        </p:nvSpPr>
        <p:spPr>
          <a:xfrm rot="21335881">
            <a:off x="1194876" y="2017120"/>
            <a:ext cx="6977965" cy="46166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400" b="1">
                <a:solidFill>
                  <a:srgbClr val="FF0000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e-DE" dirty="0" smtClean="0"/>
              <a:t>Viele weitere regionale und überregionale Projekte</a:t>
            </a:r>
          </a:p>
          <a:p>
            <a:r>
              <a:rPr lang="de-DE" dirty="0" smtClean="0"/>
              <a:t>sowie Forschungsaktivitäten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587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66936" y="1484784"/>
            <a:ext cx="8229600" cy="2620888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Seit ca. 1990 37 Mio. Euro durch Freistaat Bayern für Pflege und</a:t>
            </a:r>
          </a:p>
          <a:p>
            <a:pPr marL="0" indent="0">
              <a:buNone/>
            </a:pPr>
            <a:r>
              <a:rPr lang="de-DE" sz="2400" dirty="0" smtClean="0"/>
              <a:t>Bewirtschaftung</a:t>
            </a:r>
          </a:p>
          <a:p>
            <a:pPr marL="0" indent="0">
              <a:buNone/>
            </a:pPr>
            <a:r>
              <a:rPr lang="de-DE" sz="2400" dirty="0" smtClean="0"/>
              <a:t>Seit 2005 (Gründung bay. Staatsforsten) 47 Mio. Euro für Schutzwaldpflege</a:t>
            </a:r>
          </a:p>
          <a:p>
            <a:pPr marL="0" indent="0">
              <a:buNone/>
            </a:pPr>
            <a:endParaRPr lang="de-DE" sz="800" dirty="0" smtClean="0"/>
          </a:p>
          <a:p>
            <a:pPr marL="0" indent="0">
              <a:buNone/>
            </a:pPr>
            <a:r>
              <a:rPr lang="de-DE" sz="2400" dirty="0" smtClean="0"/>
              <a:t>Zusätzlich seit 2008 für BWO 16 Mio. Euro</a:t>
            </a:r>
          </a:p>
          <a:p>
            <a:pPr marL="0" indent="0">
              <a:buNone/>
            </a:pPr>
            <a:endParaRPr lang="de-DE" sz="800" dirty="0" smtClean="0"/>
          </a:p>
          <a:p>
            <a:pPr marL="0" indent="0">
              <a:buNone/>
            </a:pPr>
            <a:r>
              <a:rPr lang="de-DE" sz="2400" dirty="0" smtClean="0"/>
              <a:t>Kontinuierliche Steigerung der Fördersummen</a:t>
            </a:r>
          </a:p>
          <a:p>
            <a:pPr marL="0" indent="0">
              <a:buNone/>
            </a:pPr>
            <a:endParaRPr lang="de-DE" sz="800" dirty="0" smtClean="0"/>
          </a:p>
          <a:p>
            <a:pPr marL="0" indent="0">
              <a:buNone/>
            </a:pPr>
            <a:r>
              <a:rPr lang="de-DE" sz="2400" dirty="0" smtClean="0"/>
              <a:t>Pflanzung von 13 Mio. Bäumchen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7020272" y="0"/>
            <a:ext cx="483152" cy="62068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524328" y="188640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Waldschutz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11560" y="692696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dirty="0"/>
              <a:t>Wald </a:t>
            </a:r>
            <a:r>
              <a:rPr lang="de-AT" sz="2800" b="1" dirty="0" smtClean="0"/>
              <a:t>– Waldschutz</a:t>
            </a:r>
            <a:endParaRPr lang="de-DE" sz="2800" b="1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40850" y="1563896"/>
            <a:ext cx="359420" cy="461734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28030" y="2520375"/>
            <a:ext cx="359420" cy="46173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17711" y="3933428"/>
            <a:ext cx="359420" cy="461734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40850" y="3350266"/>
            <a:ext cx="359420" cy="46173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27584" y="4551442"/>
            <a:ext cx="359420" cy="46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5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7020272" y="0"/>
            <a:ext cx="483152" cy="62068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524328" y="188640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Waldschutz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11560" y="692696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dirty="0"/>
              <a:t>Wald </a:t>
            </a:r>
            <a:r>
              <a:rPr lang="de-AT" sz="2800" b="1" dirty="0" smtClean="0"/>
              <a:t>– Waldschutz</a:t>
            </a:r>
            <a:endParaRPr lang="de-DE" sz="28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44" y="1595753"/>
            <a:ext cx="3619356" cy="395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983063" y="1259468"/>
            <a:ext cx="3101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Gepflanzte Bäume in 30 Jahren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732240" y="4986627"/>
            <a:ext cx="22322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Quelle: Bayerische Staatsforsten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339770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756" y="1700808"/>
            <a:ext cx="3153420" cy="222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feld 36"/>
          <p:cNvSpPr txBox="1"/>
          <p:nvPr/>
        </p:nvSpPr>
        <p:spPr>
          <a:xfrm>
            <a:off x="323528" y="1652607"/>
            <a:ext cx="23158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Pro Fußballfeld ca. </a:t>
            </a:r>
          </a:p>
          <a:p>
            <a:r>
              <a:rPr lang="de-DE" b="1" dirty="0" smtClean="0"/>
              <a:t>6000 Bäumchen</a:t>
            </a:r>
          </a:p>
          <a:p>
            <a:endParaRPr lang="de-DE" b="1" dirty="0"/>
          </a:p>
          <a:p>
            <a:r>
              <a:rPr lang="de-DE" b="1" dirty="0" smtClean="0">
                <a:sym typeface="Wingdings" panose="05000000000000000000" pitchFamily="2" charset="2"/>
              </a:rPr>
              <a:t>13 Mio. Bäumchen</a:t>
            </a:r>
          </a:p>
          <a:p>
            <a:pPr marL="285750" indent="-285750">
              <a:buFont typeface="Wingdings"/>
              <a:buChar char="à"/>
            </a:pPr>
            <a:r>
              <a:rPr lang="de-DE" b="1" dirty="0" smtClean="0"/>
              <a:t>2000 Fußballfelder </a:t>
            </a:r>
          </a:p>
          <a:p>
            <a:r>
              <a:rPr lang="de-DE" b="1" dirty="0"/>
              <a:t> </a:t>
            </a:r>
            <a:r>
              <a:rPr lang="de-DE" b="1" dirty="0" smtClean="0"/>
              <a:t>    in 30 Jahren</a:t>
            </a:r>
          </a:p>
          <a:p>
            <a:pPr marL="285750" indent="-285750">
              <a:buFont typeface="Wingdings"/>
              <a:buChar char="à"/>
            </a:pPr>
            <a:r>
              <a:rPr lang="de-DE" b="1" dirty="0" smtClean="0">
                <a:sym typeface="Wingdings" panose="05000000000000000000" pitchFamily="2" charset="2"/>
              </a:rPr>
              <a:t>66 Fußballfelder</a:t>
            </a:r>
          </a:p>
          <a:p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smtClean="0">
                <a:sym typeface="Wingdings" panose="05000000000000000000" pitchFamily="2" charset="2"/>
              </a:rPr>
              <a:t>    pro Jahr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95944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1565176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0" y="1717576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20" y="1869976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20" y="2022376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20" y="2174776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920" y="2327176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320" y="2479576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720" y="2631976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120" y="2784376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91072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128" y="1543472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528" y="1695872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928" y="1848272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28" y="2000672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728" y="2153072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128" y="2305472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528" y="2457872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928" y="2610272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28" y="2762672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864" y="1412776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264" y="1565176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664" y="1717576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064" y="1869976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464" y="2022376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864" y="2174776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264" y="2327176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664" y="2479576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064" y="2631976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464" y="2784376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44" y="1412776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44" y="1565176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44" y="1717576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44" y="1869976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44" y="2022376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767" y="2174776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167" y="2327176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567" y="2479576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967" y="2631976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367" y="2784376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2915072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864" y="2936776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139952" y="3861048"/>
            <a:ext cx="809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dirty="0" smtClean="0"/>
              <a:t>42</a:t>
            </a:r>
            <a:endParaRPr lang="de-DE" sz="4800" dirty="0"/>
          </a:p>
        </p:txBody>
      </p:sp>
      <p:sp>
        <p:nvSpPr>
          <p:cNvPr id="2048" name="Textfeld 2047"/>
          <p:cNvSpPr txBox="1"/>
          <p:nvPr/>
        </p:nvSpPr>
        <p:spPr>
          <a:xfrm>
            <a:off x="3091554" y="4581128"/>
            <a:ext cx="2992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smtClean="0"/>
              <a:t>pro </a:t>
            </a:r>
            <a:r>
              <a:rPr lang="de-DE" sz="4800" dirty="0" smtClean="0"/>
              <a:t>Minute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198102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27" y="1146448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27" y="1298848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27" y="1451248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27" y="1603648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127" y="1756048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527" y="1908448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927" y="2060848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27" y="2213248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727" y="2365648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127" y="2518048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735" y="1124744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135" y="1277144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535" y="1429544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935" y="1581944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35" y="1734344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735" y="1886744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135" y="2039144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535" y="2191544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35" y="2343944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335" y="2496344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871" y="1146448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71" y="1298848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671" y="1451248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071" y="1603648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471" y="1756048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871" y="1908448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71" y="2060848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671" y="2213248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071" y="2365648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471" y="2518048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735" y="2648744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71" y="2670448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72695" y="2718792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25095" y="2871192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7495" y="3023592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9895" y="3175992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82295" y="3328392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34695" y="3480792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87095" y="3633192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9495" y="3785592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91895" y="3937992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4295" y="4090392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44903" y="2697088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7303" y="2849488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49703" y="3001888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2103" y="3154288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54503" y="3306688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6903" y="3459088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9303" y="3611488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11703" y="3763888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64103" y="3916288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6503" y="4068688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87039" y="2718792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39439" y="2871192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1839" y="3023592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44239" y="3175992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96639" y="3328392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9039" y="3480792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01439" y="3633192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53839" y="3785592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06239" y="3937992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8639" y="4090392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11039" y="4242792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22760" y="4240291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91569" y="4240291"/>
            <a:ext cx="132545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781" y="1248885"/>
            <a:ext cx="1430015" cy="1360748"/>
          </a:xfrm>
          <a:prstGeom prst="rect">
            <a:avLst/>
          </a:prstGeom>
        </p:spPr>
      </p:pic>
      <p:pic>
        <p:nvPicPr>
          <p:cNvPr id="71" name="Grafik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112" y="3606552"/>
            <a:ext cx="1430015" cy="136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7020272" y="0"/>
            <a:ext cx="483152" cy="62068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524328" y="188640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Waldschutz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800200" y="692696"/>
            <a:ext cx="5580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dirty="0"/>
              <a:t>Wald </a:t>
            </a:r>
            <a:r>
              <a:rPr lang="de-AT" sz="2800" b="1" dirty="0" smtClean="0"/>
              <a:t>– Waldschutz</a:t>
            </a:r>
            <a:endParaRPr lang="de-DE" sz="28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1479196" y="1412776"/>
            <a:ext cx="6285823" cy="46166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400" b="1">
                <a:solidFill>
                  <a:srgbClr val="FF0000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e-DE" dirty="0" smtClean="0"/>
              <a:t>Maßnahmen im Alltag ???</a:t>
            </a:r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5" r="32656"/>
          <a:stretch/>
        </p:blipFill>
        <p:spPr bwMode="auto">
          <a:xfrm>
            <a:off x="3834172" y="2132856"/>
            <a:ext cx="1512168" cy="228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800200" y="2994701"/>
            <a:ext cx="1593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e. g. </a:t>
            </a:r>
            <a:r>
              <a:rPr lang="de-DE" b="1" dirty="0"/>
              <a:t>FSC-Siegel</a:t>
            </a:r>
          </a:p>
        </p:txBody>
      </p:sp>
    </p:spTree>
    <p:extLst>
      <p:ext uri="{BB962C8B-B14F-4D97-AF65-F5344CB8AC3E}">
        <p14:creationId xmlns:p14="http://schemas.microsoft.com/office/powerpoint/2010/main" val="157778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iefer Kopie – SCHÖN DOOF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8680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450234" y="188640"/>
            <a:ext cx="4282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latin typeface="Arial Rounded MT Bold" panose="020F0704030504030204" pitchFamily="34" charset="0"/>
              </a:rPr>
              <a:t>Herzlichen Dank</a:t>
            </a:r>
            <a:endParaRPr lang="de-DE" sz="4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46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" b="90625" l="0" r="22969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102856" y="72008"/>
            <a:ext cx="483152" cy="62068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83568" y="188214"/>
            <a:ext cx="1082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Übersicht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187450" y="1510288"/>
            <a:ext cx="6984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31 % der Erde mit Wald bedeckt</a:t>
            </a:r>
          </a:p>
          <a:p>
            <a:endParaRPr lang="de-DE" dirty="0"/>
          </a:p>
          <a:p>
            <a:endParaRPr lang="de-DE" dirty="0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28030" y="1484784"/>
            <a:ext cx="359420" cy="46173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800200" y="692696"/>
            <a:ext cx="5580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dirty="0"/>
              <a:t>Wald </a:t>
            </a:r>
            <a:r>
              <a:rPr lang="de-AT" sz="2800" b="1" dirty="0" smtClean="0"/>
              <a:t>– ein Überblick</a:t>
            </a:r>
            <a:endParaRPr lang="de-DE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51" y="1946519"/>
            <a:ext cx="5005029" cy="344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7020272" y="5191308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Quelle: FAO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48862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" b="90625" l="0" r="22969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102856" y="72008"/>
            <a:ext cx="483152" cy="62068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83568" y="188214"/>
            <a:ext cx="1082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Übersicht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187450" y="1510288"/>
            <a:ext cx="6984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31 % der </a:t>
            </a:r>
            <a:r>
              <a:rPr lang="de-DE" b="1" dirty="0" smtClean="0"/>
              <a:t>Erde</a:t>
            </a:r>
            <a:r>
              <a:rPr lang="de-DE" dirty="0" smtClean="0"/>
              <a:t> mit Wald bedeckt</a:t>
            </a:r>
          </a:p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28030" y="1484784"/>
            <a:ext cx="359420" cy="46173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800200" y="692696"/>
            <a:ext cx="5580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dirty="0"/>
              <a:t>Wald </a:t>
            </a:r>
            <a:r>
              <a:rPr lang="de-AT" sz="2800" b="1" dirty="0" smtClean="0"/>
              <a:t>– ein Überblick</a:t>
            </a:r>
            <a:endParaRPr lang="de-DE" sz="28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819" y="1484784"/>
            <a:ext cx="972084" cy="66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65482" y="2288843"/>
            <a:ext cx="359420" cy="46173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"/>
          <a:stretch/>
        </p:blipFill>
        <p:spPr bwMode="auto">
          <a:xfrm>
            <a:off x="6012160" y="1837382"/>
            <a:ext cx="2520280" cy="351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7236296" y="5224796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Quelle: BMEL</a:t>
            </a:r>
            <a:endParaRPr lang="de-DE" sz="1050" dirty="0"/>
          </a:p>
        </p:txBody>
      </p:sp>
      <p:sp>
        <p:nvSpPr>
          <p:cNvPr id="2" name="Textfeld 1"/>
          <p:cNvSpPr txBox="1"/>
          <p:nvPr/>
        </p:nvSpPr>
        <p:spPr>
          <a:xfrm>
            <a:off x="1207766" y="2228671"/>
            <a:ext cx="46603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Deutschland</a:t>
            </a:r>
            <a:r>
              <a:rPr lang="de-DE" dirty="0"/>
              <a:t>: Ein Drittel der Landesfläche Wald </a:t>
            </a:r>
          </a:p>
          <a:p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smtClean="0"/>
              <a:t>11.4 Mio. </a:t>
            </a:r>
            <a:r>
              <a:rPr lang="de-DE" dirty="0"/>
              <a:t>ha </a:t>
            </a:r>
            <a:r>
              <a:rPr lang="de-DE" dirty="0" smtClean="0"/>
              <a:t>Wald </a:t>
            </a:r>
            <a:endParaRPr lang="de-DE" dirty="0"/>
          </a:p>
          <a:p>
            <a:r>
              <a:rPr lang="de-DE" dirty="0">
                <a:sym typeface="Wingdings" panose="05000000000000000000" pitchFamily="2" charset="2"/>
              </a:rPr>
              <a:t> Eines der </a:t>
            </a:r>
            <a:r>
              <a:rPr lang="de-DE" dirty="0"/>
              <a:t>waldreichsten </a:t>
            </a:r>
            <a:r>
              <a:rPr lang="de-DE" dirty="0" smtClean="0"/>
              <a:t>Länder </a:t>
            </a:r>
            <a:r>
              <a:rPr lang="de-DE" dirty="0"/>
              <a:t>Europas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701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" b="90625" l="0" r="22969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102856" y="72008"/>
            <a:ext cx="483152" cy="62068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83568" y="188214"/>
            <a:ext cx="1082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Übersicht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224136" y="1557947"/>
            <a:ext cx="6804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Hälfte </a:t>
            </a:r>
            <a:r>
              <a:rPr lang="de-DE" dirty="0"/>
              <a:t>des bayerischen Alpenraumes ist mit Wald bedeckt </a:t>
            </a:r>
            <a:endParaRPr lang="de-DE" dirty="0" smtClean="0"/>
          </a:p>
          <a:p>
            <a:r>
              <a:rPr lang="de-DE" dirty="0" smtClean="0"/>
              <a:t>(</a:t>
            </a:r>
            <a:r>
              <a:rPr lang="de-DE" dirty="0"/>
              <a:t>ca. </a:t>
            </a:r>
            <a:r>
              <a:rPr lang="de-DE" dirty="0" smtClean="0"/>
              <a:t>260 000 </a:t>
            </a:r>
            <a:r>
              <a:rPr lang="de-DE" dirty="0"/>
              <a:t>ha</a:t>
            </a:r>
            <a:r>
              <a:rPr lang="de-DE" dirty="0" smtClean="0"/>
              <a:t>)</a:t>
            </a:r>
          </a:p>
          <a:p>
            <a:endParaRPr lang="de-DE" dirty="0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28030" y="1532444"/>
            <a:ext cx="359420" cy="46173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368152" y="692696"/>
            <a:ext cx="63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dirty="0"/>
              <a:t>Wald </a:t>
            </a:r>
            <a:r>
              <a:rPr lang="de-AT" sz="2800" b="1" dirty="0" smtClean="0"/>
              <a:t>– ein Überblick: Bayern Alpenraum</a:t>
            </a:r>
            <a:endParaRPr lang="de-DE" sz="28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6080795" y="5047292"/>
            <a:ext cx="25202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Quelle: Bundeswaldinventur 2021</a:t>
            </a:r>
            <a:endParaRPr lang="de-DE" sz="1050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667244" y="2564904"/>
            <a:ext cx="7608480" cy="2959810"/>
            <a:chOff x="-8461448" y="840658"/>
            <a:chExt cx="17401435" cy="6172200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413" b="96758" l="3693" r="97182">
                          <a14:foregroundMark x1="14383" y1="4437" x2="75316" y2="6655"/>
                          <a14:backgroundMark x1="34305" y1="78328" x2="34305" y2="78328"/>
                          <a14:backgroundMark x1="34305" y1="79010" x2="32070" y2="994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05425" y="840658"/>
              <a:ext cx="9645412" cy="5492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116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461448" y="840658"/>
              <a:ext cx="8181975" cy="617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hteck 9"/>
          <p:cNvSpPr/>
          <p:nvPr/>
        </p:nvSpPr>
        <p:spPr>
          <a:xfrm>
            <a:off x="4716016" y="3789040"/>
            <a:ext cx="576064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3635896" y="4365104"/>
            <a:ext cx="576064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7596336" y="4132642"/>
            <a:ext cx="576064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1776189" y="4517504"/>
            <a:ext cx="576064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20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" b="90625" l="0" r="22969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102856" y="0"/>
            <a:ext cx="483152" cy="62068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83568" y="188214"/>
            <a:ext cx="1082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Übersicht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224136" y="1557947"/>
            <a:ext cx="6804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Hälfte </a:t>
            </a:r>
            <a:r>
              <a:rPr lang="de-DE" dirty="0"/>
              <a:t>des bayerischen Alpenraumes ist mit Wald bedeckt </a:t>
            </a:r>
            <a:endParaRPr lang="de-DE" dirty="0" smtClean="0"/>
          </a:p>
          <a:p>
            <a:r>
              <a:rPr lang="de-DE" dirty="0" smtClean="0"/>
              <a:t>(</a:t>
            </a:r>
            <a:r>
              <a:rPr lang="de-DE" dirty="0"/>
              <a:t>ca. </a:t>
            </a:r>
            <a:r>
              <a:rPr lang="de-DE" dirty="0" smtClean="0"/>
              <a:t>260 000 </a:t>
            </a:r>
            <a:r>
              <a:rPr lang="de-DE" dirty="0"/>
              <a:t>ha</a:t>
            </a:r>
            <a:r>
              <a:rPr lang="de-DE" dirty="0" smtClean="0"/>
              <a:t>)</a:t>
            </a:r>
          </a:p>
          <a:p>
            <a:endParaRPr lang="de-DE" dirty="0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28030" y="1532444"/>
            <a:ext cx="359420" cy="46173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368152" y="692696"/>
            <a:ext cx="63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dirty="0"/>
              <a:t>Wald </a:t>
            </a:r>
            <a:r>
              <a:rPr lang="de-AT" sz="2800" b="1" dirty="0" smtClean="0"/>
              <a:t>– ein Überblick: Bayern Alpenraum</a:t>
            </a:r>
            <a:endParaRPr lang="de-DE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823394"/>
            <a:ext cx="80581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6080795" y="5047292"/>
            <a:ext cx="25202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Quelle: Bundeswaldinventur 2021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397002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800200" y="692696"/>
            <a:ext cx="5580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dirty="0"/>
              <a:t>Wald </a:t>
            </a:r>
            <a:r>
              <a:rPr lang="de-AT" sz="2800" b="1" dirty="0" smtClean="0"/>
              <a:t>– wozu wir ihn brauchen</a:t>
            </a:r>
            <a:endParaRPr lang="de-DE" sz="28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40850" y="2247186"/>
            <a:ext cx="359420" cy="46173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259632" y="2227590"/>
            <a:ext cx="4645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Wald schützt: uns und unsere Lebensgrundlage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40850" y="2917984"/>
            <a:ext cx="359420" cy="46173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259632" y="2898388"/>
            <a:ext cx="3372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Wald liefert einzigartigen Rohstoff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52380" y="3615338"/>
            <a:ext cx="359420" cy="46173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271162" y="3595742"/>
            <a:ext cx="2413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Wald ist Erholungsraum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52380" y="4191402"/>
            <a:ext cx="359420" cy="461734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1271162" y="4171806"/>
            <a:ext cx="3520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Wald sichert die biologische Vielfalt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683568" y="2060848"/>
            <a:ext cx="5256584" cy="72008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2483768" y="30349"/>
            <a:ext cx="483152" cy="620688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987824" y="188640"/>
            <a:ext cx="158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Schutzfunktion</a:t>
            </a: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27584" y="1504380"/>
            <a:ext cx="359420" cy="461734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1246366" y="1484784"/>
            <a:ext cx="566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Wald dient als CO2 Senke und versorgt uns mit Sauerstoff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4972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800200" y="692696"/>
            <a:ext cx="5580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dirty="0"/>
              <a:t>Wald </a:t>
            </a:r>
            <a:r>
              <a:rPr lang="de-AT" sz="2800" b="1" dirty="0" smtClean="0"/>
              <a:t>– Schutzfunktion</a:t>
            </a:r>
            <a:endParaRPr lang="de-DE" sz="28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40850" y="1563896"/>
            <a:ext cx="359420" cy="46173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299209" y="154430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Lawinen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318834" y="2138388"/>
            <a:ext cx="1236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Steinschlag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52380" y="2138388"/>
            <a:ext cx="359420" cy="46173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274610" y="241159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 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52380" y="3399314"/>
            <a:ext cx="359420" cy="461734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1271162" y="3379718"/>
            <a:ext cx="25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Erosionen </a:t>
            </a:r>
            <a:r>
              <a:rPr lang="de-DE" dirty="0"/>
              <a:t>/ Bodenschutz</a:t>
            </a:r>
          </a:p>
        </p:txBody>
      </p:sp>
      <p:sp>
        <p:nvSpPr>
          <p:cNvPr id="13" name="Rechteck 12"/>
          <p:cNvSpPr/>
          <p:nvPr/>
        </p:nvSpPr>
        <p:spPr>
          <a:xfrm>
            <a:off x="683568" y="1377558"/>
            <a:ext cx="5256584" cy="190742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>
            <a:off x="5508104" y="2234694"/>
            <a:ext cx="864096" cy="230867"/>
          </a:xfrm>
          <a:prstGeom prst="rightArrow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6372200" y="2050097"/>
            <a:ext cx="1975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Schutz für Mensch</a:t>
            </a:r>
          </a:p>
          <a:p>
            <a:r>
              <a:rPr lang="de-DE" dirty="0" smtClean="0"/>
              <a:t>und Infrastruktur</a:t>
            </a:r>
            <a:endParaRPr lang="de-DE" dirty="0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2483768" y="30349"/>
            <a:ext cx="483152" cy="620688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2987824" y="188640"/>
            <a:ext cx="158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Schutzfunktion</a:t>
            </a:r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04845" y="3393782"/>
            <a:ext cx="854385" cy="110243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498" y="4117548"/>
            <a:ext cx="567985" cy="1111652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728975"/>
            <a:ext cx="821730" cy="1195243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1291639" y="2751242"/>
            <a:ext cx="131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Hochwasser</a:t>
            </a:r>
            <a:endParaRPr lang="de-DE" dirty="0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0625" l="0" r="22969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1" b="8616"/>
          <a:stretch/>
        </p:blipFill>
        <p:spPr>
          <a:xfrm>
            <a:off x="827584" y="2751242"/>
            <a:ext cx="359420" cy="4617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72" b="99618" l="1068" r="96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306" y="1297446"/>
            <a:ext cx="2274367" cy="212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71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3" grpId="0" animBg="1"/>
      <p:bldP spid="14" grpId="0" animBg="1"/>
      <p:bldP spid="15" grpId="0"/>
      <p:bldP spid="21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848</Words>
  <Application>Microsoft Office PowerPoint</Application>
  <PresentationFormat>Bildschirmpräsentation (4:3)</PresentationFormat>
  <Paragraphs>314</Paragraphs>
  <Slides>32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3" baseType="lpstr">
      <vt:lpstr>Larissa</vt:lpstr>
      <vt:lpstr>Wald und Naturgefahren  wie kann darauf reagiert werden? Inga Beck  Workshop-Reihe Allianz der Alpen: Wald – eine facettenreiche Ressource der Alpen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Inga Beck</dc:creator>
  <cp:lastModifiedBy>Inga Beck</cp:lastModifiedBy>
  <cp:revision>113</cp:revision>
  <dcterms:created xsi:type="dcterms:W3CDTF">2021-05-25T10:30:39Z</dcterms:created>
  <dcterms:modified xsi:type="dcterms:W3CDTF">2021-06-10T10:00:39Z</dcterms:modified>
</cp:coreProperties>
</file>